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A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2C80B-9EA0-4566-8CD9-D663BD5BA449}"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B0E17-55B9-4A9C-952C-24A5063824E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Espace réservé de l'image des diapositives 1"/>
          <p:cNvSpPr>
            <a:spLocks noGrp="1" noRot="1" noChangeAspect="1" noTextEdit="1"/>
          </p:cNvSpPr>
          <p:nvPr>
            <p:ph type="sldImg"/>
          </p:nvPr>
        </p:nvSpPr>
        <p:spPr>
          <a:ln/>
        </p:spPr>
      </p:sp>
      <p:sp>
        <p:nvSpPr>
          <p:cNvPr id="384003" name="Espace réservé des commentaires 2"/>
          <p:cNvSpPr>
            <a:spLocks noGrp="1"/>
          </p:cNvSpPr>
          <p:nvPr>
            <p:ph type="body" idx="1"/>
          </p:nvPr>
        </p:nvSpPr>
        <p:spPr>
          <a:noFill/>
          <a:ln/>
        </p:spPr>
        <p:txBody>
          <a:bodyPr/>
          <a:lstStyle/>
          <a:p>
            <a:endParaRPr lang="fr-FR" smtClean="0"/>
          </a:p>
        </p:txBody>
      </p:sp>
      <p:sp>
        <p:nvSpPr>
          <p:cNvPr id="384004" name="Espace réservé du numéro de diapositive 3"/>
          <p:cNvSpPr>
            <a:spLocks noGrp="1"/>
          </p:cNvSpPr>
          <p:nvPr>
            <p:ph type="sldNum" sz="quarter" idx="5"/>
          </p:nvPr>
        </p:nvSpPr>
        <p:spPr>
          <a:noFill/>
        </p:spPr>
        <p:txBody>
          <a:bodyPr/>
          <a:lstStyle/>
          <a:p>
            <a:fld id="{7747BB56-87ED-4A18-B2DA-850F219D58D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Espace réservé de l'image des diapositives 1"/>
          <p:cNvSpPr>
            <a:spLocks noGrp="1" noRot="1" noChangeAspect="1" noTextEdit="1"/>
          </p:cNvSpPr>
          <p:nvPr>
            <p:ph type="sldImg"/>
          </p:nvPr>
        </p:nvSpPr>
        <p:spPr>
          <a:ln/>
        </p:spPr>
      </p:sp>
      <p:sp>
        <p:nvSpPr>
          <p:cNvPr id="392195" name="Espace réservé des commentaires 2"/>
          <p:cNvSpPr>
            <a:spLocks noGrp="1"/>
          </p:cNvSpPr>
          <p:nvPr>
            <p:ph type="body" idx="1"/>
          </p:nvPr>
        </p:nvSpPr>
        <p:spPr>
          <a:noFill/>
          <a:ln/>
        </p:spPr>
        <p:txBody>
          <a:bodyPr/>
          <a:lstStyle/>
          <a:p>
            <a:endParaRPr lang="fr-FR" smtClean="0"/>
          </a:p>
        </p:txBody>
      </p:sp>
      <p:sp>
        <p:nvSpPr>
          <p:cNvPr id="392196" name="Espace réservé du numéro de diapositive 3"/>
          <p:cNvSpPr>
            <a:spLocks noGrp="1"/>
          </p:cNvSpPr>
          <p:nvPr>
            <p:ph type="sldNum" sz="quarter" idx="5"/>
          </p:nvPr>
        </p:nvSpPr>
        <p:spPr>
          <a:noFill/>
        </p:spPr>
        <p:txBody>
          <a:bodyPr/>
          <a:lstStyle/>
          <a:p>
            <a:fld id="{27F18681-4E7C-4344-8080-3856FD4D8EC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Espace réservé de l'image des diapositives 1"/>
          <p:cNvSpPr>
            <a:spLocks noGrp="1" noRot="1" noChangeAspect="1" noTextEdit="1"/>
          </p:cNvSpPr>
          <p:nvPr>
            <p:ph type="sldImg"/>
          </p:nvPr>
        </p:nvSpPr>
        <p:spPr>
          <a:ln/>
        </p:spPr>
      </p:sp>
      <p:sp>
        <p:nvSpPr>
          <p:cNvPr id="393219" name="Espace réservé des commentaires 2"/>
          <p:cNvSpPr>
            <a:spLocks noGrp="1"/>
          </p:cNvSpPr>
          <p:nvPr>
            <p:ph type="body" idx="1"/>
          </p:nvPr>
        </p:nvSpPr>
        <p:spPr>
          <a:noFill/>
          <a:ln/>
        </p:spPr>
        <p:txBody>
          <a:bodyPr/>
          <a:lstStyle/>
          <a:p>
            <a:endParaRPr lang="fr-FR" smtClean="0"/>
          </a:p>
        </p:txBody>
      </p:sp>
      <p:sp>
        <p:nvSpPr>
          <p:cNvPr id="393220" name="Espace réservé du numéro de diapositive 3"/>
          <p:cNvSpPr>
            <a:spLocks noGrp="1"/>
          </p:cNvSpPr>
          <p:nvPr>
            <p:ph type="sldNum" sz="quarter" idx="5"/>
          </p:nvPr>
        </p:nvSpPr>
        <p:spPr>
          <a:noFill/>
        </p:spPr>
        <p:txBody>
          <a:bodyPr/>
          <a:lstStyle/>
          <a:p>
            <a:fld id="{8105C10B-77D6-4EA9-B095-0F4C2D024A7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Espace réservé de l'image des diapositives 1"/>
          <p:cNvSpPr>
            <a:spLocks noGrp="1" noRot="1" noChangeAspect="1" noTextEdit="1"/>
          </p:cNvSpPr>
          <p:nvPr>
            <p:ph type="sldImg"/>
          </p:nvPr>
        </p:nvSpPr>
        <p:spPr>
          <a:ln/>
        </p:spPr>
      </p:sp>
      <p:sp>
        <p:nvSpPr>
          <p:cNvPr id="394243" name="Espace réservé des commentaires 2"/>
          <p:cNvSpPr>
            <a:spLocks noGrp="1"/>
          </p:cNvSpPr>
          <p:nvPr>
            <p:ph type="body" idx="1"/>
          </p:nvPr>
        </p:nvSpPr>
        <p:spPr>
          <a:noFill/>
          <a:ln/>
        </p:spPr>
        <p:txBody>
          <a:bodyPr/>
          <a:lstStyle/>
          <a:p>
            <a:endParaRPr lang="fr-FR" smtClean="0"/>
          </a:p>
        </p:txBody>
      </p:sp>
      <p:sp>
        <p:nvSpPr>
          <p:cNvPr id="394244" name="Espace réservé du numéro de diapositive 3"/>
          <p:cNvSpPr>
            <a:spLocks noGrp="1"/>
          </p:cNvSpPr>
          <p:nvPr>
            <p:ph type="sldNum" sz="quarter" idx="5"/>
          </p:nvPr>
        </p:nvSpPr>
        <p:spPr>
          <a:noFill/>
        </p:spPr>
        <p:txBody>
          <a:bodyPr/>
          <a:lstStyle/>
          <a:p>
            <a:fld id="{8CD11FE3-A666-4A9D-97F4-84E18893E51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Espace réservé de l'image des diapositives 1"/>
          <p:cNvSpPr>
            <a:spLocks noGrp="1" noRot="1" noChangeAspect="1" noTextEdit="1"/>
          </p:cNvSpPr>
          <p:nvPr>
            <p:ph type="sldImg"/>
          </p:nvPr>
        </p:nvSpPr>
        <p:spPr>
          <a:ln/>
        </p:spPr>
      </p:sp>
      <p:sp>
        <p:nvSpPr>
          <p:cNvPr id="395267" name="Espace réservé des commentaires 2"/>
          <p:cNvSpPr>
            <a:spLocks noGrp="1"/>
          </p:cNvSpPr>
          <p:nvPr>
            <p:ph type="body" idx="1"/>
          </p:nvPr>
        </p:nvSpPr>
        <p:spPr>
          <a:noFill/>
          <a:ln/>
        </p:spPr>
        <p:txBody>
          <a:bodyPr/>
          <a:lstStyle/>
          <a:p>
            <a:endParaRPr lang="fr-FR" smtClean="0"/>
          </a:p>
        </p:txBody>
      </p:sp>
      <p:sp>
        <p:nvSpPr>
          <p:cNvPr id="395268" name="Espace réservé du numéro de diapositive 3"/>
          <p:cNvSpPr>
            <a:spLocks noGrp="1"/>
          </p:cNvSpPr>
          <p:nvPr>
            <p:ph type="sldNum" sz="quarter" idx="5"/>
          </p:nvPr>
        </p:nvSpPr>
        <p:spPr>
          <a:noFill/>
        </p:spPr>
        <p:txBody>
          <a:bodyPr/>
          <a:lstStyle/>
          <a:p>
            <a:fld id="{B531DD35-5D82-458B-8F46-4F03D95F237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Espace réservé de l'image des diapositives 1"/>
          <p:cNvSpPr>
            <a:spLocks noGrp="1" noRot="1" noChangeAspect="1" noTextEdit="1"/>
          </p:cNvSpPr>
          <p:nvPr>
            <p:ph type="sldImg"/>
          </p:nvPr>
        </p:nvSpPr>
        <p:spPr>
          <a:ln/>
        </p:spPr>
      </p:sp>
      <p:sp>
        <p:nvSpPr>
          <p:cNvPr id="396291" name="Espace réservé des commentaires 2"/>
          <p:cNvSpPr>
            <a:spLocks noGrp="1"/>
          </p:cNvSpPr>
          <p:nvPr>
            <p:ph type="body" idx="1"/>
          </p:nvPr>
        </p:nvSpPr>
        <p:spPr>
          <a:noFill/>
          <a:ln/>
        </p:spPr>
        <p:txBody>
          <a:bodyPr/>
          <a:lstStyle/>
          <a:p>
            <a:endParaRPr lang="fr-FR" smtClean="0"/>
          </a:p>
        </p:txBody>
      </p:sp>
      <p:sp>
        <p:nvSpPr>
          <p:cNvPr id="396292" name="Espace réservé du numéro de diapositive 3"/>
          <p:cNvSpPr>
            <a:spLocks noGrp="1"/>
          </p:cNvSpPr>
          <p:nvPr>
            <p:ph type="sldNum" sz="quarter" idx="5"/>
          </p:nvPr>
        </p:nvSpPr>
        <p:spPr>
          <a:noFill/>
        </p:spPr>
        <p:txBody>
          <a:bodyPr/>
          <a:lstStyle/>
          <a:p>
            <a:fld id="{9A22E190-4447-4BB5-9A4F-8D0B00FAB93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Espace réservé de l'image des diapositives 1"/>
          <p:cNvSpPr>
            <a:spLocks noGrp="1" noRot="1" noChangeAspect="1" noTextEdit="1"/>
          </p:cNvSpPr>
          <p:nvPr>
            <p:ph type="sldImg"/>
          </p:nvPr>
        </p:nvSpPr>
        <p:spPr>
          <a:ln/>
        </p:spPr>
      </p:sp>
      <p:sp>
        <p:nvSpPr>
          <p:cNvPr id="397315" name="Espace réservé des commentaires 2"/>
          <p:cNvSpPr>
            <a:spLocks noGrp="1"/>
          </p:cNvSpPr>
          <p:nvPr>
            <p:ph type="body" idx="1"/>
          </p:nvPr>
        </p:nvSpPr>
        <p:spPr>
          <a:noFill/>
          <a:ln/>
        </p:spPr>
        <p:txBody>
          <a:bodyPr/>
          <a:lstStyle/>
          <a:p>
            <a:endParaRPr lang="fr-FR" smtClean="0"/>
          </a:p>
        </p:txBody>
      </p:sp>
      <p:sp>
        <p:nvSpPr>
          <p:cNvPr id="397316" name="Espace réservé du numéro de diapositive 3"/>
          <p:cNvSpPr>
            <a:spLocks noGrp="1"/>
          </p:cNvSpPr>
          <p:nvPr>
            <p:ph type="sldNum" sz="quarter" idx="5"/>
          </p:nvPr>
        </p:nvSpPr>
        <p:spPr>
          <a:noFill/>
        </p:spPr>
        <p:txBody>
          <a:bodyPr/>
          <a:lstStyle/>
          <a:p>
            <a:fld id="{B52C9875-4246-41F6-B905-29AB777FD93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Espace réservé de l'image des diapositives 1"/>
          <p:cNvSpPr>
            <a:spLocks noGrp="1" noRot="1" noChangeAspect="1" noTextEdit="1"/>
          </p:cNvSpPr>
          <p:nvPr>
            <p:ph type="sldImg"/>
          </p:nvPr>
        </p:nvSpPr>
        <p:spPr>
          <a:ln/>
        </p:spPr>
      </p:sp>
      <p:sp>
        <p:nvSpPr>
          <p:cNvPr id="398339" name="Espace réservé des commentaires 2"/>
          <p:cNvSpPr>
            <a:spLocks noGrp="1"/>
          </p:cNvSpPr>
          <p:nvPr>
            <p:ph type="body" idx="1"/>
          </p:nvPr>
        </p:nvSpPr>
        <p:spPr>
          <a:noFill/>
          <a:ln/>
        </p:spPr>
        <p:txBody>
          <a:bodyPr/>
          <a:lstStyle/>
          <a:p>
            <a:endParaRPr lang="fr-FR" smtClean="0"/>
          </a:p>
        </p:txBody>
      </p:sp>
      <p:sp>
        <p:nvSpPr>
          <p:cNvPr id="398340" name="Espace réservé du numéro de diapositive 3"/>
          <p:cNvSpPr>
            <a:spLocks noGrp="1"/>
          </p:cNvSpPr>
          <p:nvPr>
            <p:ph type="sldNum" sz="quarter" idx="5"/>
          </p:nvPr>
        </p:nvSpPr>
        <p:spPr>
          <a:noFill/>
        </p:spPr>
        <p:txBody>
          <a:bodyPr/>
          <a:lstStyle/>
          <a:p>
            <a:fld id="{54B04F9D-7062-4D6B-9CE1-7A8BA17E4B5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Espace réservé de l'image des diapositives 1"/>
          <p:cNvSpPr>
            <a:spLocks noGrp="1" noRot="1" noChangeAspect="1" noTextEdit="1"/>
          </p:cNvSpPr>
          <p:nvPr>
            <p:ph type="sldImg"/>
          </p:nvPr>
        </p:nvSpPr>
        <p:spPr>
          <a:ln/>
        </p:spPr>
      </p:sp>
      <p:sp>
        <p:nvSpPr>
          <p:cNvPr id="399363" name="Espace réservé des commentaires 2"/>
          <p:cNvSpPr>
            <a:spLocks noGrp="1"/>
          </p:cNvSpPr>
          <p:nvPr>
            <p:ph type="body" idx="1"/>
          </p:nvPr>
        </p:nvSpPr>
        <p:spPr>
          <a:noFill/>
          <a:ln/>
        </p:spPr>
        <p:txBody>
          <a:bodyPr/>
          <a:lstStyle/>
          <a:p>
            <a:endParaRPr lang="fr-FR" smtClean="0"/>
          </a:p>
        </p:txBody>
      </p:sp>
      <p:sp>
        <p:nvSpPr>
          <p:cNvPr id="399364" name="Espace réservé du numéro de diapositive 3"/>
          <p:cNvSpPr>
            <a:spLocks noGrp="1"/>
          </p:cNvSpPr>
          <p:nvPr>
            <p:ph type="sldNum" sz="quarter" idx="5"/>
          </p:nvPr>
        </p:nvSpPr>
        <p:spPr>
          <a:noFill/>
        </p:spPr>
        <p:txBody>
          <a:bodyPr/>
          <a:lstStyle/>
          <a:p>
            <a:fld id="{5FEEC54B-207A-47E5-AC83-576B46CEECE8}"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Espace réservé de l'image des diapositives 1"/>
          <p:cNvSpPr>
            <a:spLocks noGrp="1" noRot="1" noChangeAspect="1" noTextEdit="1"/>
          </p:cNvSpPr>
          <p:nvPr>
            <p:ph type="sldImg"/>
          </p:nvPr>
        </p:nvSpPr>
        <p:spPr>
          <a:ln/>
        </p:spPr>
      </p:sp>
      <p:sp>
        <p:nvSpPr>
          <p:cNvPr id="382979" name="Espace réservé des commentaires 2"/>
          <p:cNvSpPr>
            <a:spLocks noGrp="1"/>
          </p:cNvSpPr>
          <p:nvPr>
            <p:ph type="body" idx="1"/>
          </p:nvPr>
        </p:nvSpPr>
        <p:spPr>
          <a:noFill/>
          <a:ln/>
        </p:spPr>
        <p:txBody>
          <a:bodyPr/>
          <a:lstStyle/>
          <a:p>
            <a:endParaRPr lang="fr-FR" smtClean="0"/>
          </a:p>
        </p:txBody>
      </p:sp>
      <p:sp>
        <p:nvSpPr>
          <p:cNvPr id="382980" name="Espace réservé du numéro de diapositive 3"/>
          <p:cNvSpPr>
            <a:spLocks noGrp="1"/>
          </p:cNvSpPr>
          <p:nvPr>
            <p:ph type="sldNum" sz="quarter" idx="5"/>
          </p:nvPr>
        </p:nvSpPr>
        <p:spPr>
          <a:noFill/>
        </p:spPr>
        <p:txBody>
          <a:bodyPr/>
          <a:lstStyle/>
          <a:p>
            <a:fld id="{3AE04177-A58C-4552-8195-66A8D204868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Espace réservé de l'image des diapositives 1"/>
          <p:cNvSpPr>
            <a:spLocks noGrp="1" noRot="1" noChangeAspect="1" noTextEdit="1"/>
          </p:cNvSpPr>
          <p:nvPr>
            <p:ph type="sldImg"/>
          </p:nvPr>
        </p:nvSpPr>
        <p:spPr>
          <a:ln/>
        </p:spPr>
      </p:sp>
      <p:sp>
        <p:nvSpPr>
          <p:cNvPr id="385027" name="Espace réservé des commentaires 2"/>
          <p:cNvSpPr>
            <a:spLocks noGrp="1"/>
          </p:cNvSpPr>
          <p:nvPr>
            <p:ph type="body" idx="1"/>
          </p:nvPr>
        </p:nvSpPr>
        <p:spPr>
          <a:noFill/>
          <a:ln/>
        </p:spPr>
        <p:txBody>
          <a:bodyPr/>
          <a:lstStyle/>
          <a:p>
            <a:endParaRPr lang="fr-FR" smtClean="0"/>
          </a:p>
        </p:txBody>
      </p:sp>
      <p:sp>
        <p:nvSpPr>
          <p:cNvPr id="385028" name="Espace réservé du numéro de diapositive 3"/>
          <p:cNvSpPr>
            <a:spLocks noGrp="1"/>
          </p:cNvSpPr>
          <p:nvPr>
            <p:ph type="sldNum" sz="quarter" idx="5"/>
          </p:nvPr>
        </p:nvSpPr>
        <p:spPr>
          <a:noFill/>
        </p:spPr>
        <p:txBody>
          <a:bodyPr/>
          <a:lstStyle/>
          <a:p>
            <a:fld id="{C985283F-87E3-4E1B-B200-0DAAF648875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Espace réservé de l'image des diapositives 1"/>
          <p:cNvSpPr>
            <a:spLocks noGrp="1" noRot="1" noChangeAspect="1" noTextEdit="1"/>
          </p:cNvSpPr>
          <p:nvPr>
            <p:ph type="sldImg"/>
          </p:nvPr>
        </p:nvSpPr>
        <p:spPr>
          <a:ln/>
        </p:spPr>
      </p:sp>
      <p:sp>
        <p:nvSpPr>
          <p:cNvPr id="386051" name="Espace réservé des commentaires 2"/>
          <p:cNvSpPr>
            <a:spLocks noGrp="1"/>
          </p:cNvSpPr>
          <p:nvPr>
            <p:ph type="body" idx="1"/>
          </p:nvPr>
        </p:nvSpPr>
        <p:spPr>
          <a:noFill/>
          <a:ln/>
        </p:spPr>
        <p:txBody>
          <a:bodyPr/>
          <a:lstStyle/>
          <a:p>
            <a:endParaRPr lang="fr-FR" smtClean="0"/>
          </a:p>
        </p:txBody>
      </p:sp>
      <p:sp>
        <p:nvSpPr>
          <p:cNvPr id="386052" name="Espace réservé du numéro de diapositive 3"/>
          <p:cNvSpPr>
            <a:spLocks noGrp="1"/>
          </p:cNvSpPr>
          <p:nvPr>
            <p:ph type="sldNum" sz="quarter" idx="5"/>
          </p:nvPr>
        </p:nvSpPr>
        <p:spPr>
          <a:noFill/>
        </p:spPr>
        <p:txBody>
          <a:bodyPr/>
          <a:lstStyle/>
          <a:p>
            <a:fld id="{A1C6BC76-4CC5-479F-8717-A38CB0DC82B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Espace réservé de l'image des diapositives 1"/>
          <p:cNvSpPr>
            <a:spLocks noGrp="1" noRot="1" noChangeAspect="1" noTextEdit="1"/>
          </p:cNvSpPr>
          <p:nvPr>
            <p:ph type="sldImg"/>
          </p:nvPr>
        </p:nvSpPr>
        <p:spPr>
          <a:ln/>
        </p:spPr>
      </p:sp>
      <p:sp>
        <p:nvSpPr>
          <p:cNvPr id="387075" name="Espace réservé des commentaires 2"/>
          <p:cNvSpPr>
            <a:spLocks noGrp="1"/>
          </p:cNvSpPr>
          <p:nvPr>
            <p:ph type="body" idx="1"/>
          </p:nvPr>
        </p:nvSpPr>
        <p:spPr>
          <a:noFill/>
          <a:ln/>
        </p:spPr>
        <p:txBody>
          <a:bodyPr/>
          <a:lstStyle/>
          <a:p>
            <a:endParaRPr lang="fr-FR" smtClean="0"/>
          </a:p>
        </p:txBody>
      </p:sp>
      <p:sp>
        <p:nvSpPr>
          <p:cNvPr id="387076" name="Espace réservé du numéro de diapositive 3"/>
          <p:cNvSpPr>
            <a:spLocks noGrp="1"/>
          </p:cNvSpPr>
          <p:nvPr>
            <p:ph type="sldNum" sz="quarter" idx="5"/>
          </p:nvPr>
        </p:nvSpPr>
        <p:spPr>
          <a:noFill/>
        </p:spPr>
        <p:txBody>
          <a:bodyPr/>
          <a:lstStyle/>
          <a:p>
            <a:fld id="{B9D401C3-96B5-4FB9-9C53-917315B269C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Espace réservé de l'image des diapositives 1"/>
          <p:cNvSpPr>
            <a:spLocks noGrp="1" noRot="1" noChangeAspect="1" noTextEdit="1"/>
          </p:cNvSpPr>
          <p:nvPr>
            <p:ph type="sldImg"/>
          </p:nvPr>
        </p:nvSpPr>
        <p:spPr>
          <a:ln/>
        </p:spPr>
      </p:sp>
      <p:sp>
        <p:nvSpPr>
          <p:cNvPr id="388099" name="Espace réservé des commentaires 2"/>
          <p:cNvSpPr>
            <a:spLocks noGrp="1"/>
          </p:cNvSpPr>
          <p:nvPr>
            <p:ph type="body" idx="1"/>
          </p:nvPr>
        </p:nvSpPr>
        <p:spPr>
          <a:noFill/>
          <a:ln/>
        </p:spPr>
        <p:txBody>
          <a:bodyPr/>
          <a:lstStyle/>
          <a:p>
            <a:endParaRPr lang="fr-FR" smtClean="0"/>
          </a:p>
        </p:txBody>
      </p:sp>
      <p:sp>
        <p:nvSpPr>
          <p:cNvPr id="388100" name="Espace réservé du numéro de diapositive 3"/>
          <p:cNvSpPr>
            <a:spLocks noGrp="1"/>
          </p:cNvSpPr>
          <p:nvPr>
            <p:ph type="sldNum" sz="quarter" idx="5"/>
          </p:nvPr>
        </p:nvSpPr>
        <p:spPr>
          <a:noFill/>
        </p:spPr>
        <p:txBody>
          <a:bodyPr/>
          <a:lstStyle/>
          <a:p>
            <a:fld id="{332CEB18-811B-42A8-8210-383D9FE603A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Espace réservé de l'image des diapositives 1"/>
          <p:cNvSpPr>
            <a:spLocks noGrp="1" noRot="1" noChangeAspect="1" noTextEdit="1"/>
          </p:cNvSpPr>
          <p:nvPr>
            <p:ph type="sldImg"/>
          </p:nvPr>
        </p:nvSpPr>
        <p:spPr>
          <a:ln/>
        </p:spPr>
      </p:sp>
      <p:sp>
        <p:nvSpPr>
          <p:cNvPr id="389123" name="Espace réservé des commentaires 2"/>
          <p:cNvSpPr>
            <a:spLocks noGrp="1"/>
          </p:cNvSpPr>
          <p:nvPr>
            <p:ph type="body" idx="1"/>
          </p:nvPr>
        </p:nvSpPr>
        <p:spPr>
          <a:noFill/>
          <a:ln/>
        </p:spPr>
        <p:txBody>
          <a:bodyPr/>
          <a:lstStyle/>
          <a:p>
            <a:endParaRPr lang="fr-FR" smtClean="0"/>
          </a:p>
        </p:txBody>
      </p:sp>
      <p:sp>
        <p:nvSpPr>
          <p:cNvPr id="389124" name="Espace réservé du numéro de diapositive 3"/>
          <p:cNvSpPr>
            <a:spLocks noGrp="1"/>
          </p:cNvSpPr>
          <p:nvPr>
            <p:ph type="sldNum" sz="quarter" idx="5"/>
          </p:nvPr>
        </p:nvSpPr>
        <p:spPr>
          <a:noFill/>
        </p:spPr>
        <p:txBody>
          <a:bodyPr/>
          <a:lstStyle/>
          <a:p>
            <a:fld id="{E1BEA710-1981-4971-AB34-CFA51FD0961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Espace réservé de l'image des diapositives 1"/>
          <p:cNvSpPr>
            <a:spLocks noGrp="1" noRot="1" noChangeAspect="1" noTextEdit="1"/>
          </p:cNvSpPr>
          <p:nvPr>
            <p:ph type="sldImg"/>
          </p:nvPr>
        </p:nvSpPr>
        <p:spPr>
          <a:ln/>
        </p:spPr>
      </p:sp>
      <p:sp>
        <p:nvSpPr>
          <p:cNvPr id="390147" name="Espace réservé des commentaires 2"/>
          <p:cNvSpPr>
            <a:spLocks noGrp="1"/>
          </p:cNvSpPr>
          <p:nvPr>
            <p:ph type="body" idx="1"/>
          </p:nvPr>
        </p:nvSpPr>
        <p:spPr>
          <a:noFill/>
          <a:ln/>
        </p:spPr>
        <p:txBody>
          <a:bodyPr/>
          <a:lstStyle/>
          <a:p>
            <a:endParaRPr lang="fr-FR" smtClean="0"/>
          </a:p>
        </p:txBody>
      </p:sp>
      <p:sp>
        <p:nvSpPr>
          <p:cNvPr id="390148" name="Espace réservé du numéro de diapositive 3"/>
          <p:cNvSpPr>
            <a:spLocks noGrp="1"/>
          </p:cNvSpPr>
          <p:nvPr>
            <p:ph type="sldNum" sz="quarter" idx="5"/>
          </p:nvPr>
        </p:nvSpPr>
        <p:spPr>
          <a:noFill/>
        </p:spPr>
        <p:txBody>
          <a:bodyPr/>
          <a:lstStyle/>
          <a:p>
            <a:fld id="{304F1217-94B7-45B8-8BA1-5EFF7231F58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Espace réservé de l'image des diapositives 1"/>
          <p:cNvSpPr>
            <a:spLocks noGrp="1" noRot="1" noChangeAspect="1" noTextEdit="1"/>
          </p:cNvSpPr>
          <p:nvPr>
            <p:ph type="sldImg"/>
          </p:nvPr>
        </p:nvSpPr>
        <p:spPr>
          <a:ln/>
        </p:spPr>
      </p:sp>
      <p:sp>
        <p:nvSpPr>
          <p:cNvPr id="391171" name="Espace réservé des commentaires 2"/>
          <p:cNvSpPr>
            <a:spLocks noGrp="1"/>
          </p:cNvSpPr>
          <p:nvPr>
            <p:ph type="body" idx="1"/>
          </p:nvPr>
        </p:nvSpPr>
        <p:spPr>
          <a:noFill/>
          <a:ln/>
        </p:spPr>
        <p:txBody>
          <a:bodyPr/>
          <a:lstStyle/>
          <a:p>
            <a:endParaRPr lang="fr-FR" smtClean="0"/>
          </a:p>
        </p:txBody>
      </p:sp>
      <p:sp>
        <p:nvSpPr>
          <p:cNvPr id="391172" name="Espace réservé du numéro de diapositive 3"/>
          <p:cNvSpPr>
            <a:spLocks noGrp="1"/>
          </p:cNvSpPr>
          <p:nvPr>
            <p:ph type="sldNum" sz="quarter" idx="5"/>
          </p:nvPr>
        </p:nvSpPr>
        <p:spPr>
          <a:noFill/>
        </p:spPr>
        <p:txBody>
          <a:bodyPr/>
          <a:lstStyle/>
          <a:p>
            <a:fld id="{386F7B4F-8183-4934-84CB-08CCCD8A356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72CEAAC-EB49-4EC6-B250-2A3B01CB6D1D}"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2CEAAC-EB49-4EC6-B250-2A3B01CB6D1D}"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2CEAAC-EB49-4EC6-B250-2A3B01CB6D1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3528718-5BDF-487C-85D4-D9C1B12C5EB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72CEAAC-EB49-4EC6-B250-2A3B01CB6D1D}"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528718-5BDF-487C-85D4-D9C1B12C5EBE}"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2CEAAC-EB49-4EC6-B250-2A3B01CB6D1D}"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CCABACA-B720-4119-882F-DA247F4A238E}" type="slidenum">
              <a:rPr lang="en-US" smtClean="0"/>
              <a:pPr>
                <a:defRPr/>
              </a:pPr>
              <a:t>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1905000" y="57148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ZoneTexte 6"/>
          <p:cNvSpPr txBox="1"/>
          <p:nvPr/>
        </p:nvSpPr>
        <p:spPr>
          <a:xfrm>
            <a:off x="228600" y="1071546"/>
            <a:ext cx="8763000" cy="5262979"/>
          </a:xfrm>
          <a:prstGeom prst="rect">
            <a:avLst/>
          </a:prstGeom>
          <a:solidFill>
            <a:srgbClr val="95FA90"/>
          </a:solidFill>
          <a:ln w="28575">
            <a:solidFill>
              <a:srgbClr val="FF0000"/>
            </a:solidFill>
          </a:ln>
        </p:spPr>
        <p:txBody>
          <a:bodyPr>
            <a:spAutoFit/>
          </a:bodyPr>
          <a:lstStyle/>
          <a:p>
            <a:pPr>
              <a:defRPr/>
            </a:pPr>
            <a:r>
              <a:rPr lang="fr-FR" b="1" u="sng" dirty="0">
                <a:solidFill>
                  <a:srgbClr val="002060"/>
                </a:solidFill>
                <a:effectLst>
                  <a:outerShdw blurRad="38100" dist="38100" dir="2700000" algn="tl">
                    <a:srgbClr val="000000">
                      <a:alpha val="43137"/>
                    </a:srgbClr>
                  </a:outerShdw>
                </a:effectLst>
                <a:latin typeface="Arial" pitchFamily="34" charset="0"/>
                <a:cs typeface="Arial" pitchFamily="34" charset="0"/>
              </a:rPr>
              <a:t>Qu’est ce la maintenance quotidienne?</a:t>
            </a:r>
          </a:p>
          <a:p>
            <a:pPr>
              <a:defRPr/>
            </a:pPr>
            <a:endParaRPr lang="fr-FR" sz="1600" b="1" dirty="0">
              <a:solidFill>
                <a:srgbClr val="00CC00"/>
              </a:solidFill>
              <a:effectLst>
                <a:outerShdw blurRad="38100" dist="38100" dir="2700000" algn="tl">
                  <a:srgbClr val="000000">
                    <a:alpha val="43137"/>
                  </a:srgbClr>
                </a:outerShdw>
              </a:effectLst>
              <a:latin typeface="Arial" pitchFamily="34" charset="0"/>
              <a:cs typeface="Arial" pitchFamily="34" charset="0"/>
            </a:endParaRPr>
          </a:p>
          <a:p>
            <a:pPr algn="just">
              <a:defRPr/>
            </a:pPr>
            <a:r>
              <a:rPr lang="fr-FR" sz="1600" b="1" dirty="0">
                <a:solidFill>
                  <a:srgbClr val="002060"/>
                </a:solidFill>
                <a:latin typeface="Arial" pitchFamily="34" charset="0"/>
                <a:cs typeface="Arial" pitchFamily="34" charset="0"/>
              </a:rPr>
              <a:t>C’est la maintenance la plus importante qui doit être réalisée tous les jours. Ce sont les personnels en charge de la gestion des portes (ouverture et fermeture ), ou les personnels en charge de la police sur les installations qui sont à même d’intervenir  pour le graissage des vis ou crémaillères de levage des portes, le contrôle des joints de portes ou de clapets automatiques, le remplacement rapide des pièces volées ou détériorées volontairement ou non, de signaler et de suivre toute présence de fissurations suspectes, d’affaissements, de cisaillements de digues, de débordement des eaux du réservoir entraînant une perte de cote par érosion, des risques de contournement d’ouvrages suite à de l’érosion continue, les destructions volontaires des cavaliers des divers canaux pour permettre </a:t>
            </a:r>
            <a:r>
              <a:rPr lang="fr-FR" sz="1600" b="1" dirty="0" smtClean="0">
                <a:solidFill>
                  <a:srgbClr val="002060"/>
                </a:solidFill>
                <a:latin typeface="Arial" pitchFamily="34" charset="0"/>
                <a:cs typeface="Arial" pitchFamily="34" charset="0"/>
              </a:rPr>
              <a:t>à un paysan </a:t>
            </a:r>
            <a:r>
              <a:rPr lang="fr-FR" sz="1600" b="1" dirty="0">
                <a:solidFill>
                  <a:srgbClr val="002060"/>
                </a:solidFill>
                <a:latin typeface="Arial" pitchFamily="34" charset="0"/>
                <a:cs typeface="Arial" pitchFamily="34" charset="0"/>
              </a:rPr>
              <a:t>d’avoir l’eau directement dans sa rizière ou son champs, de la mise en place de filets de pêche en aval des ouvrages gros et petits, des encombrements de canaux pouvant entraîner une diminution du débit d’eau, etc.</a:t>
            </a:r>
          </a:p>
          <a:p>
            <a:pPr algn="just">
              <a:defRPr/>
            </a:pPr>
            <a:endParaRPr lang="fr-FR" sz="1600" b="1" dirty="0">
              <a:solidFill>
                <a:srgbClr val="002060"/>
              </a:solidFill>
              <a:latin typeface="Arial" pitchFamily="34" charset="0"/>
              <a:cs typeface="Arial" pitchFamily="34" charset="0"/>
            </a:endParaRPr>
          </a:p>
          <a:p>
            <a:pPr algn="just">
              <a:defRPr/>
            </a:pPr>
            <a:r>
              <a:rPr lang="fr-FR" sz="1600" b="1" dirty="0">
                <a:solidFill>
                  <a:srgbClr val="002060"/>
                </a:solidFill>
                <a:latin typeface="Arial" pitchFamily="34" charset="0"/>
                <a:cs typeface="Arial" pitchFamily="34" charset="0"/>
              </a:rPr>
              <a:t>Les personnels en charge de la gestion des portes et les personnels en charge de la police sur les installations doivent quotidiennement remplir une fiche d’état pour chacun des composants du périmètre, ainsi que des fiches de maintenance de ces composants. Ces fiches étant gardées au bureau des FWUC (Communauté des usagers de l’eau), elles permettent au comité, au vu de ces fiches de décider la marche à suivre</a:t>
            </a:r>
            <a:r>
              <a:rPr lang="fr-FR" sz="1600" b="1" dirty="0" smtClean="0">
                <a:solidFill>
                  <a:srgbClr val="002060"/>
                </a:solidFill>
                <a:latin typeface="Arial" pitchFamily="34" charset="0"/>
                <a:cs typeface="Arial" pitchFamily="34" charset="0"/>
              </a:rPr>
              <a:t>.</a:t>
            </a:r>
            <a:endParaRPr lang="fr-FR" sz="14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F5564DA-AFEA-400A-8EB0-81E514FC0937}" type="slidenum">
              <a:rPr lang="en-US" smtClean="0"/>
              <a:pPr>
                <a:defRPr/>
              </a:pPr>
              <a:t>10</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7285" name="Picture 2" descr="Scan0035"/>
          <p:cNvPicPr>
            <a:picLocks noChangeAspect="1" noChangeArrowheads="1"/>
          </p:cNvPicPr>
          <p:nvPr/>
        </p:nvPicPr>
        <p:blipFill>
          <a:blip r:embed="rId3" cstate="email"/>
          <a:srcRect/>
          <a:stretch>
            <a:fillRect/>
          </a:stretch>
        </p:blipFill>
        <p:spPr bwMode="auto">
          <a:xfrm>
            <a:off x="304800" y="914400"/>
            <a:ext cx="8534400" cy="5746750"/>
          </a:xfrm>
          <a:prstGeom prst="rect">
            <a:avLst/>
          </a:prstGeom>
          <a:noFill/>
          <a:ln w="28575">
            <a:solidFill>
              <a:srgbClr val="FF0000"/>
            </a:solidFill>
            <a:miter lim="800000"/>
            <a:headEnd/>
            <a:tailEnd/>
          </a:ln>
        </p:spPr>
      </p:pic>
      <p:sp>
        <p:nvSpPr>
          <p:cNvPr id="9" name="ZoneTexte 8"/>
          <p:cNvSpPr txBox="1"/>
          <p:nvPr/>
        </p:nvSpPr>
        <p:spPr>
          <a:xfrm>
            <a:off x="5486400" y="1066800"/>
            <a:ext cx="3657600" cy="369888"/>
          </a:xfrm>
          <a:prstGeom prst="rect">
            <a:avLst/>
          </a:prstGeom>
          <a:noFill/>
        </p:spPr>
        <p:txBody>
          <a:bodyPr>
            <a:spAutoFit/>
          </a:bodyPr>
          <a:lstStyle/>
          <a:p>
            <a:pPr algn="ctr">
              <a:defRPr/>
            </a:pPr>
            <a:r>
              <a:rPr lang="fr-FR" b="1" i="1" u="sng" dirty="0">
                <a:solidFill>
                  <a:schemeClr val="accent4">
                    <a:lumMod val="10000"/>
                  </a:schemeClr>
                </a:solidFill>
                <a:effectLst>
                  <a:outerShdw blurRad="38100" dist="38100" dir="2700000" algn="tl">
                    <a:srgbClr val="000000">
                      <a:alpha val="43137"/>
                    </a:srgbClr>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fade">
                                      <p:cBhvr>
                                        <p:cTn id="10" dur="2000"/>
                                        <p:tgtEl>
                                          <p:spTgt spid="972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C46574B-F768-4CE8-A943-8029D72DD211}" type="slidenum">
              <a:rPr lang="en-US" smtClean="0"/>
              <a:pPr>
                <a:defRPr/>
              </a:pPr>
              <a:t>11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714348" y="1828800"/>
            <a:ext cx="7786742" cy="1477963"/>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OUVRAGES</a:t>
            </a:r>
          </a:p>
        </p:txBody>
      </p:sp>
      <p:sp>
        <p:nvSpPr>
          <p:cNvPr id="98310" name="ZoneTexte 7"/>
          <p:cNvSpPr txBox="1">
            <a:spLocks noChangeArrowheads="1"/>
          </p:cNvSpPr>
          <p:nvPr/>
        </p:nvSpPr>
        <p:spPr bwMode="auto">
          <a:xfrm>
            <a:off x="2590800" y="3657600"/>
            <a:ext cx="3962400" cy="646113"/>
          </a:xfrm>
          <a:prstGeom prst="rect">
            <a:avLst/>
          </a:prstGeom>
          <a:solidFill>
            <a:srgbClr val="FFFF66"/>
          </a:solidFill>
          <a:ln w="9525">
            <a:noFill/>
            <a:miter lim="800000"/>
            <a:headEnd/>
            <a:tailEnd/>
          </a:ln>
        </p:spPr>
        <p:txBody>
          <a:bodyPr>
            <a:spAutoFit/>
          </a:bodyPr>
          <a:lstStyle/>
          <a:p>
            <a:pPr algn="ctr"/>
            <a:r>
              <a:rPr lang="fr-FR" b="1" u="sng" dirty="0">
                <a:solidFill>
                  <a:srgbClr val="FF0000"/>
                </a:solidFill>
              </a:rPr>
              <a:t>PORTES, VIS et CRICS DE LEVAGE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8310">
                                            <p:bg/>
                                          </p:spTgt>
                                        </p:tgtEl>
                                        <p:attrNameLst>
                                          <p:attrName>style.visibility</p:attrName>
                                        </p:attrNameLst>
                                      </p:cBhvr>
                                      <p:to>
                                        <p:strVal val="visible"/>
                                      </p:to>
                                    </p:set>
                                    <p:anim calcmode="lin" valueType="num">
                                      <p:cBhvr additive="base">
                                        <p:cTn id="21" dur="500" fill="hold"/>
                                        <p:tgtEl>
                                          <p:spTgt spid="98310">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98310">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8310">
                                            <p:txEl>
                                              <p:pRg st="0" end="0"/>
                                            </p:txEl>
                                          </p:spTgt>
                                        </p:tgtEl>
                                        <p:attrNameLst>
                                          <p:attrName>style.visibility</p:attrName>
                                        </p:attrNameLst>
                                      </p:cBhvr>
                                      <p:to>
                                        <p:strVal val="visible"/>
                                      </p:to>
                                    </p:set>
                                    <p:anim calcmode="lin" valueType="num">
                                      <p:cBhvr additive="base">
                                        <p:cTn id="25" dur="500" fill="hold"/>
                                        <p:tgtEl>
                                          <p:spTgt spid="983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8310"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CC6B103-4216-468F-B801-0DE701E9ED9F}" type="slidenum">
              <a:rPr lang="en-US" smtClean="0"/>
              <a:pPr>
                <a:defRPr/>
              </a:pPr>
              <a:t>12</a:t>
            </a:fld>
            <a:endParaRPr lang="en-US" dirty="0"/>
          </a:p>
        </p:txBody>
      </p:sp>
      <p:sp>
        <p:nvSpPr>
          <p:cNvPr id="5" name="Text Box 4"/>
          <p:cNvSpPr txBox="1">
            <a:spLocks noChangeArrowheads="1"/>
          </p:cNvSpPr>
          <p:nvPr/>
        </p:nvSpPr>
        <p:spPr bwMode="auto">
          <a:xfrm>
            <a:off x="0" y="-24"/>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286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9333" name="Picture 7" descr="C:\Documents and Settings\Administrateur\Bureau\documents de Mathieu GARCIA\photos mathieu garcia\topographie\les vannes.jpg"/>
          <p:cNvPicPr>
            <a:picLocks noChangeAspect="1" noChangeArrowheads="1"/>
          </p:cNvPicPr>
          <p:nvPr/>
        </p:nvPicPr>
        <p:blipFill>
          <a:blip r:embed="rId3" cstate="email"/>
          <a:srcRect/>
          <a:stretch>
            <a:fillRect/>
          </a:stretch>
        </p:blipFill>
        <p:spPr bwMode="auto">
          <a:xfrm>
            <a:off x="152400" y="1066800"/>
            <a:ext cx="3059113" cy="2362200"/>
          </a:xfrm>
          <a:prstGeom prst="rect">
            <a:avLst/>
          </a:prstGeom>
          <a:noFill/>
          <a:ln w="28575">
            <a:solidFill>
              <a:srgbClr val="FF0000"/>
            </a:solidFill>
            <a:miter lim="800000"/>
            <a:headEnd/>
            <a:tailEnd/>
          </a:ln>
        </p:spPr>
      </p:pic>
      <p:pic>
        <p:nvPicPr>
          <p:cNvPr id="99334" name="Picture 10" descr="C:\Documents and Settings\Administrateur\Bureau\documents de Mathieu GARCIA\photos mathieu garcia\topographie\ouvrage.jpg"/>
          <p:cNvPicPr>
            <a:picLocks noChangeAspect="1" noChangeArrowheads="1"/>
          </p:cNvPicPr>
          <p:nvPr/>
        </p:nvPicPr>
        <p:blipFill>
          <a:blip r:embed="rId4" cstate="email"/>
          <a:srcRect/>
          <a:stretch>
            <a:fillRect/>
          </a:stretch>
        </p:blipFill>
        <p:spPr bwMode="auto">
          <a:xfrm>
            <a:off x="152400" y="3810000"/>
            <a:ext cx="3051175" cy="2590800"/>
          </a:xfrm>
          <a:prstGeom prst="rect">
            <a:avLst/>
          </a:prstGeom>
          <a:noFill/>
          <a:ln w="28575">
            <a:solidFill>
              <a:srgbClr val="FF0000"/>
            </a:solidFill>
            <a:miter lim="800000"/>
            <a:headEnd/>
            <a:tailEnd/>
          </a:ln>
        </p:spPr>
      </p:pic>
      <p:pic>
        <p:nvPicPr>
          <p:cNvPr id="99335" name="Picture 1026" descr="C:\Documents and Settings\Administrator\My Documents\Scan entretien ouvrage vanné P1 à P4\Scan0081.tif"/>
          <p:cNvPicPr>
            <a:picLocks noChangeAspect="1" noChangeArrowheads="1"/>
          </p:cNvPicPr>
          <p:nvPr/>
        </p:nvPicPr>
        <p:blipFill>
          <a:blip r:embed="rId5" cstate="email"/>
          <a:srcRect/>
          <a:stretch>
            <a:fillRect/>
          </a:stretch>
        </p:blipFill>
        <p:spPr bwMode="auto">
          <a:xfrm>
            <a:off x="5638800" y="533400"/>
            <a:ext cx="3416300" cy="3411538"/>
          </a:xfrm>
          <a:prstGeom prst="rect">
            <a:avLst/>
          </a:prstGeom>
          <a:solidFill>
            <a:schemeClr val="tx2"/>
          </a:solidFill>
          <a:ln w="28575">
            <a:solidFill>
              <a:srgbClr val="FF0000"/>
            </a:solidFill>
            <a:miter lim="800000"/>
            <a:headEnd/>
            <a:tailEnd/>
          </a:ln>
        </p:spPr>
      </p:pic>
      <p:pic>
        <p:nvPicPr>
          <p:cNvPr id="99336" name="Picture 1027" descr="C:\Documents and Settings\Administrator\My Documents\Scan entretien ouvrage vanné P1 à P4\Scan0086.tif"/>
          <p:cNvPicPr>
            <a:picLocks noChangeAspect="1" noChangeArrowheads="1"/>
          </p:cNvPicPr>
          <p:nvPr/>
        </p:nvPicPr>
        <p:blipFill>
          <a:blip r:embed="rId6" cstate="email"/>
          <a:srcRect/>
          <a:stretch>
            <a:fillRect/>
          </a:stretch>
        </p:blipFill>
        <p:spPr bwMode="auto">
          <a:xfrm>
            <a:off x="3333750" y="2971800"/>
            <a:ext cx="2228850" cy="1633538"/>
          </a:xfrm>
          <a:prstGeom prst="rect">
            <a:avLst/>
          </a:prstGeom>
          <a:noFill/>
          <a:ln w="28575">
            <a:solidFill>
              <a:srgbClr val="FF0000"/>
            </a:solidFill>
            <a:miter lim="800000"/>
            <a:headEnd/>
            <a:tailEnd/>
          </a:ln>
        </p:spPr>
      </p:pic>
      <p:pic>
        <p:nvPicPr>
          <p:cNvPr id="99337" name="Picture 1028" descr="C:\Documents and Settings\Administrator\My Documents\Scan entretien ouvrage vanné P1 à P4\Scan0093.tif"/>
          <p:cNvPicPr>
            <a:picLocks noChangeAspect="1" noChangeArrowheads="1"/>
          </p:cNvPicPr>
          <p:nvPr/>
        </p:nvPicPr>
        <p:blipFill>
          <a:blip r:embed="rId7" cstate="email"/>
          <a:srcRect/>
          <a:stretch>
            <a:fillRect/>
          </a:stretch>
        </p:blipFill>
        <p:spPr bwMode="auto">
          <a:xfrm>
            <a:off x="5707063" y="4038600"/>
            <a:ext cx="3302000" cy="2414588"/>
          </a:xfrm>
          <a:prstGeom prst="rect">
            <a:avLst/>
          </a:prstGeom>
          <a:noFill/>
          <a:ln w="28575">
            <a:solidFill>
              <a:srgbClr val="FF0000"/>
            </a:solidFill>
            <a:miter lim="800000"/>
            <a:headEnd/>
            <a:tailEnd/>
          </a:ln>
        </p:spPr>
      </p:pic>
      <p:sp>
        <p:nvSpPr>
          <p:cNvPr id="99338" name="ZoneTexte 12"/>
          <p:cNvSpPr txBox="1">
            <a:spLocks noChangeArrowheads="1"/>
          </p:cNvSpPr>
          <p:nvPr/>
        </p:nvSpPr>
        <p:spPr bwMode="auto">
          <a:xfrm>
            <a:off x="228600" y="3200400"/>
            <a:ext cx="1828800" cy="246063"/>
          </a:xfrm>
          <a:prstGeom prst="rect">
            <a:avLst/>
          </a:prstGeom>
          <a:noFill/>
          <a:ln w="9525">
            <a:noFill/>
            <a:miter lim="800000"/>
            <a:headEnd/>
            <a:tailEnd/>
          </a:ln>
        </p:spPr>
        <p:txBody>
          <a:bodyPr>
            <a:spAutoFit/>
          </a:bodyPr>
          <a:lstStyle/>
          <a:p>
            <a:pPr algn="ctr"/>
            <a:r>
              <a:rPr lang="fr-FR" sz="1000" i="1"/>
              <a:t>Graissage des vis</a:t>
            </a:r>
          </a:p>
        </p:txBody>
      </p:sp>
      <p:sp>
        <p:nvSpPr>
          <p:cNvPr id="99339" name="ZoneTexte 13"/>
          <p:cNvSpPr txBox="1">
            <a:spLocks noChangeArrowheads="1"/>
          </p:cNvSpPr>
          <p:nvPr/>
        </p:nvSpPr>
        <p:spPr bwMode="auto">
          <a:xfrm>
            <a:off x="609600" y="6096000"/>
            <a:ext cx="1828800" cy="246063"/>
          </a:xfrm>
          <a:prstGeom prst="rect">
            <a:avLst/>
          </a:prstGeom>
          <a:noFill/>
          <a:ln w="9525">
            <a:noFill/>
            <a:miter lim="800000"/>
            <a:headEnd/>
            <a:tailEnd/>
          </a:ln>
        </p:spPr>
        <p:txBody>
          <a:bodyPr>
            <a:spAutoFit/>
          </a:bodyPr>
          <a:lstStyle/>
          <a:p>
            <a:pPr algn="ctr"/>
            <a:r>
              <a:rPr lang="fr-FR" sz="1000" i="1"/>
              <a:t>Graissage des clapets</a:t>
            </a:r>
          </a:p>
        </p:txBody>
      </p:sp>
      <p:sp>
        <p:nvSpPr>
          <p:cNvPr id="99340" name="ZoneTexte 14"/>
          <p:cNvSpPr txBox="1">
            <a:spLocks noChangeArrowheads="1"/>
          </p:cNvSpPr>
          <p:nvPr/>
        </p:nvSpPr>
        <p:spPr bwMode="auto">
          <a:xfrm>
            <a:off x="3505200" y="2743200"/>
            <a:ext cx="1828800" cy="246063"/>
          </a:xfrm>
          <a:prstGeom prst="rect">
            <a:avLst/>
          </a:prstGeom>
          <a:noFill/>
          <a:ln w="9525">
            <a:noFill/>
            <a:miter lim="800000"/>
            <a:headEnd/>
            <a:tailEnd/>
          </a:ln>
        </p:spPr>
        <p:txBody>
          <a:bodyPr>
            <a:spAutoFit/>
          </a:bodyPr>
          <a:lstStyle/>
          <a:p>
            <a:pPr algn="ctr"/>
            <a:r>
              <a:rPr lang="fr-FR" sz="1000" i="1"/>
              <a:t>Joints</a:t>
            </a:r>
          </a:p>
        </p:txBody>
      </p:sp>
      <p:sp>
        <p:nvSpPr>
          <p:cNvPr id="99341" name="ZoneTexte 15"/>
          <p:cNvSpPr txBox="1">
            <a:spLocks noChangeArrowheads="1"/>
          </p:cNvSpPr>
          <p:nvPr/>
        </p:nvSpPr>
        <p:spPr bwMode="auto">
          <a:xfrm>
            <a:off x="5638800" y="4038600"/>
            <a:ext cx="1828800" cy="246063"/>
          </a:xfrm>
          <a:prstGeom prst="rect">
            <a:avLst/>
          </a:prstGeom>
          <a:noFill/>
          <a:ln w="9525">
            <a:noFill/>
            <a:miter lim="800000"/>
            <a:headEnd/>
            <a:tailEnd/>
          </a:ln>
        </p:spPr>
        <p:txBody>
          <a:bodyPr>
            <a:spAutoFit/>
          </a:bodyPr>
          <a:lstStyle/>
          <a:p>
            <a:pPr algn="ctr"/>
            <a:r>
              <a:rPr lang="fr-FR" sz="1000" i="1"/>
              <a:t>Joints</a:t>
            </a:r>
          </a:p>
        </p:txBody>
      </p:sp>
      <p:sp>
        <p:nvSpPr>
          <p:cNvPr id="17" name="ZoneTexte 16"/>
          <p:cNvSpPr txBox="1"/>
          <p:nvPr/>
        </p:nvSpPr>
        <p:spPr>
          <a:xfrm>
            <a:off x="5943600" y="3581400"/>
            <a:ext cx="1828800" cy="246063"/>
          </a:xfrm>
          <a:prstGeom prst="rect">
            <a:avLst/>
          </a:prstGeom>
          <a:noFill/>
        </p:spPr>
        <p:txBody>
          <a:bodyPr>
            <a:spAutoFit/>
          </a:bodyPr>
          <a:lstStyle/>
          <a:p>
            <a:pPr algn="ctr">
              <a:defRPr/>
            </a:pPr>
            <a:r>
              <a:rPr lang="fr-FR" sz="1000" i="1" dirty="0">
                <a:solidFill>
                  <a:schemeClr val="accent4">
                    <a:lumMod val="10000"/>
                  </a:schemeClr>
                </a:solidFill>
              </a:rPr>
              <a:t>Portes avec joints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ppt_x"/>
                                          </p:val>
                                        </p:tav>
                                        <p:tav tm="100000">
                                          <p:val>
                                            <p:strVal val="#ppt_x"/>
                                          </p:val>
                                        </p:tav>
                                      </p:tavLst>
                                    </p:anim>
                                    <p:anim calcmode="lin" valueType="num">
                                      <p:cBhvr additive="base">
                                        <p:cTn id="8" dur="500" fill="hold"/>
                                        <p:tgtEl>
                                          <p:spTgt spid="993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338"/>
                                        </p:tgtEl>
                                        <p:attrNameLst>
                                          <p:attrName>style.visibility</p:attrName>
                                        </p:attrNameLst>
                                      </p:cBhvr>
                                      <p:to>
                                        <p:strVal val="visible"/>
                                      </p:to>
                                    </p:set>
                                    <p:anim calcmode="lin" valueType="num">
                                      <p:cBhvr additive="base">
                                        <p:cTn id="11" dur="500" fill="hold"/>
                                        <p:tgtEl>
                                          <p:spTgt spid="99338"/>
                                        </p:tgtEl>
                                        <p:attrNameLst>
                                          <p:attrName>ppt_x</p:attrName>
                                        </p:attrNameLst>
                                      </p:cBhvr>
                                      <p:tavLst>
                                        <p:tav tm="0">
                                          <p:val>
                                            <p:strVal val="#ppt_x"/>
                                          </p:val>
                                        </p:tav>
                                        <p:tav tm="100000">
                                          <p:val>
                                            <p:strVal val="#ppt_x"/>
                                          </p:val>
                                        </p:tav>
                                      </p:tavLst>
                                    </p:anim>
                                    <p:anim calcmode="lin" valueType="num">
                                      <p:cBhvr additive="base">
                                        <p:cTn id="12" dur="500" fill="hold"/>
                                        <p:tgtEl>
                                          <p:spTgt spid="993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334"/>
                                        </p:tgtEl>
                                        <p:attrNameLst>
                                          <p:attrName>style.visibility</p:attrName>
                                        </p:attrNameLst>
                                      </p:cBhvr>
                                      <p:to>
                                        <p:strVal val="visible"/>
                                      </p:to>
                                    </p:set>
                                    <p:anim calcmode="lin" valueType="num">
                                      <p:cBhvr additive="base">
                                        <p:cTn id="17" dur="500" fill="hold"/>
                                        <p:tgtEl>
                                          <p:spTgt spid="99334"/>
                                        </p:tgtEl>
                                        <p:attrNameLst>
                                          <p:attrName>ppt_x</p:attrName>
                                        </p:attrNameLst>
                                      </p:cBhvr>
                                      <p:tavLst>
                                        <p:tav tm="0">
                                          <p:val>
                                            <p:strVal val="#ppt_x"/>
                                          </p:val>
                                        </p:tav>
                                        <p:tav tm="100000">
                                          <p:val>
                                            <p:strVal val="#ppt_x"/>
                                          </p:val>
                                        </p:tav>
                                      </p:tavLst>
                                    </p:anim>
                                    <p:anim calcmode="lin" valueType="num">
                                      <p:cBhvr additive="base">
                                        <p:cTn id="18" dur="500" fill="hold"/>
                                        <p:tgtEl>
                                          <p:spTgt spid="993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9339"/>
                                        </p:tgtEl>
                                        <p:attrNameLst>
                                          <p:attrName>style.visibility</p:attrName>
                                        </p:attrNameLst>
                                      </p:cBhvr>
                                      <p:to>
                                        <p:strVal val="visible"/>
                                      </p:to>
                                    </p:set>
                                    <p:anim calcmode="lin" valueType="num">
                                      <p:cBhvr additive="base">
                                        <p:cTn id="21" dur="500" fill="hold"/>
                                        <p:tgtEl>
                                          <p:spTgt spid="99339"/>
                                        </p:tgtEl>
                                        <p:attrNameLst>
                                          <p:attrName>ppt_x</p:attrName>
                                        </p:attrNameLst>
                                      </p:cBhvr>
                                      <p:tavLst>
                                        <p:tav tm="0">
                                          <p:val>
                                            <p:strVal val="#ppt_x"/>
                                          </p:val>
                                        </p:tav>
                                        <p:tav tm="100000">
                                          <p:val>
                                            <p:strVal val="#ppt_x"/>
                                          </p:val>
                                        </p:tav>
                                      </p:tavLst>
                                    </p:anim>
                                    <p:anim calcmode="lin" valueType="num">
                                      <p:cBhvr additive="base">
                                        <p:cTn id="22" dur="500" fill="hold"/>
                                        <p:tgtEl>
                                          <p:spTgt spid="993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9336"/>
                                        </p:tgtEl>
                                        <p:attrNameLst>
                                          <p:attrName>style.visibility</p:attrName>
                                        </p:attrNameLst>
                                      </p:cBhvr>
                                      <p:to>
                                        <p:strVal val="visible"/>
                                      </p:to>
                                    </p:set>
                                    <p:anim calcmode="lin" valueType="num">
                                      <p:cBhvr additive="base">
                                        <p:cTn id="27" dur="500" fill="hold"/>
                                        <p:tgtEl>
                                          <p:spTgt spid="99336"/>
                                        </p:tgtEl>
                                        <p:attrNameLst>
                                          <p:attrName>ppt_x</p:attrName>
                                        </p:attrNameLst>
                                      </p:cBhvr>
                                      <p:tavLst>
                                        <p:tav tm="0">
                                          <p:val>
                                            <p:strVal val="#ppt_x"/>
                                          </p:val>
                                        </p:tav>
                                        <p:tav tm="100000">
                                          <p:val>
                                            <p:strVal val="#ppt_x"/>
                                          </p:val>
                                        </p:tav>
                                      </p:tavLst>
                                    </p:anim>
                                    <p:anim calcmode="lin" valueType="num">
                                      <p:cBhvr additive="base">
                                        <p:cTn id="28" dur="500" fill="hold"/>
                                        <p:tgtEl>
                                          <p:spTgt spid="993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9340"/>
                                        </p:tgtEl>
                                        <p:attrNameLst>
                                          <p:attrName>style.visibility</p:attrName>
                                        </p:attrNameLst>
                                      </p:cBhvr>
                                      <p:to>
                                        <p:strVal val="visible"/>
                                      </p:to>
                                    </p:set>
                                    <p:anim calcmode="lin" valueType="num">
                                      <p:cBhvr additive="base">
                                        <p:cTn id="31" dur="500" fill="hold"/>
                                        <p:tgtEl>
                                          <p:spTgt spid="99340"/>
                                        </p:tgtEl>
                                        <p:attrNameLst>
                                          <p:attrName>ppt_x</p:attrName>
                                        </p:attrNameLst>
                                      </p:cBhvr>
                                      <p:tavLst>
                                        <p:tav tm="0">
                                          <p:val>
                                            <p:strVal val="#ppt_x"/>
                                          </p:val>
                                        </p:tav>
                                        <p:tav tm="100000">
                                          <p:val>
                                            <p:strVal val="#ppt_x"/>
                                          </p:val>
                                        </p:tav>
                                      </p:tavLst>
                                    </p:anim>
                                    <p:anim calcmode="lin" valueType="num">
                                      <p:cBhvr additive="base">
                                        <p:cTn id="32"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9335"/>
                                        </p:tgtEl>
                                        <p:attrNameLst>
                                          <p:attrName>style.visibility</p:attrName>
                                        </p:attrNameLst>
                                      </p:cBhvr>
                                      <p:to>
                                        <p:strVal val="visible"/>
                                      </p:to>
                                    </p:set>
                                    <p:anim calcmode="lin" valueType="num">
                                      <p:cBhvr additive="base">
                                        <p:cTn id="37" dur="500" fill="hold"/>
                                        <p:tgtEl>
                                          <p:spTgt spid="99335"/>
                                        </p:tgtEl>
                                        <p:attrNameLst>
                                          <p:attrName>ppt_x</p:attrName>
                                        </p:attrNameLst>
                                      </p:cBhvr>
                                      <p:tavLst>
                                        <p:tav tm="0">
                                          <p:val>
                                            <p:strVal val="#ppt_x"/>
                                          </p:val>
                                        </p:tav>
                                        <p:tav tm="100000">
                                          <p:val>
                                            <p:strVal val="#ppt_x"/>
                                          </p:val>
                                        </p:tav>
                                      </p:tavLst>
                                    </p:anim>
                                    <p:anim calcmode="lin" valueType="num">
                                      <p:cBhvr additive="base">
                                        <p:cTn id="38" dur="500" fill="hold"/>
                                        <p:tgtEl>
                                          <p:spTgt spid="993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9337"/>
                                        </p:tgtEl>
                                        <p:attrNameLst>
                                          <p:attrName>style.visibility</p:attrName>
                                        </p:attrNameLst>
                                      </p:cBhvr>
                                      <p:to>
                                        <p:strVal val="visible"/>
                                      </p:to>
                                    </p:set>
                                    <p:anim calcmode="lin" valueType="num">
                                      <p:cBhvr additive="base">
                                        <p:cTn id="47" dur="500" fill="hold"/>
                                        <p:tgtEl>
                                          <p:spTgt spid="99337"/>
                                        </p:tgtEl>
                                        <p:attrNameLst>
                                          <p:attrName>ppt_x</p:attrName>
                                        </p:attrNameLst>
                                      </p:cBhvr>
                                      <p:tavLst>
                                        <p:tav tm="0">
                                          <p:val>
                                            <p:strVal val="#ppt_x"/>
                                          </p:val>
                                        </p:tav>
                                        <p:tav tm="100000">
                                          <p:val>
                                            <p:strVal val="#ppt_x"/>
                                          </p:val>
                                        </p:tav>
                                      </p:tavLst>
                                    </p:anim>
                                    <p:anim calcmode="lin" valueType="num">
                                      <p:cBhvr additive="base">
                                        <p:cTn id="48" dur="500" fill="hold"/>
                                        <p:tgtEl>
                                          <p:spTgt spid="993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9341"/>
                                        </p:tgtEl>
                                        <p:attrNameLst>
                                          <p:attrName>style.visibility</p:attrName>
                                        </p:attrNameLst>
                                      </p:cBhvr>
                                      <p:to>
                                        <p:strVal val="visible"/>
                                      </p:to>
                                    </p:set>
                                    <p:anim calcmode="lin" valueType="num">
                                      <p:cBhvr additive="base">
                                        <p:cTn id="51" dur="500" fill="hold"/>
                                        <p:tgtEl>
                                          <p:spTgt spid="99341"/>
                                        </p:tgtEl>
                                        <p:attrNameLst>
                                          <p:attrName>ppt_x</p:attrName>
                                        </p:attrNameLst>
                                      </p:cBhvr>
                                      <p:tavLst>
                                        <p:tav tm="0">
                                          <p:val>
                                            <p:strVal val="#ppt_x"/>
                                          </p:val>
                                        </p:tav>
                                        <p:tav tm="100000">
                                          <p:val>
                                            <p:strVal val="#ppt_x"/>
                                          </p:val>
                                        </p:tav>
                                      </p:tavLst>
                                    </p:anim>
                                    <p:anim calcmode="lin" valueType="num">
                                      <p:cBhvr additive="base">
                                        <p:cTn id="52" dur="500" fill="hold"/>
                                        <p:tgtEl>
                                          <p:spTgt spid="99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p:bldP spid="99339" grpId="0"/>
      <p:bldP spid="99340" grpId="0"/>
      <p:bldP spid="9934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586E76E-DEDA-429D-97B7-EF52E9C99CBA}" type="slidenum">
              <a:rPr lang="en-US" smtClean="0"/>
              <a:pPr>
                <a:defRPr/>
              </a:pPr>
              <a:t>13</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00357" name="Picture 2" descr="G:\Scan00092.tif"/>
          <p:cNvPicPr>
            <a:picLocks noChangeAspect="1" noChangeArrowheads="1"/>
          </p:cNvPicPr>
          <p:nvPr/>
        </p:nvPicPr>
        <p:blipFill>
          <a:blip r:embed="rId3"/>
          <a:srcRect/>
          <a:stretch>
            <a:fillRect/>
          </a:stretch>
        </p:blipFill>
        <p:spPr bwMode="auto">
          <a:xfrm>
            <a:off x="533400" y="990600"/>
            <a:ext cx="8086725" cy="5334000"/>
          </a:xfrm>
          <a:prstGeom prst="rect">
            <a:avLst/>
          </a:prstGeom>
          <a:noFill/>
          <a:ln w="9525">
            <a:noFill/>
            <a:miter lim="800000"/>
            <a:headEnd/>
            <a:tailEnd/>
          </a:ln>
        </p:spPr>
      </p:pic>
      <p:sp>
        <p:nvSpPr>
          <p:cNvPr id="100358" name="Rectangle 8"/>
          <p:cNvSpPr>
            <a:spLocks noChangeArrowheads="1"/>
          </p:cNvSpPr>
          <p:nvPr/>
        </p:nvSpPr>
        <p:spPr bwMode="auto">
          <a:xfrm>
            <a:off x="8534400" y="990600"/>
            <a:ext cx="152400" cy="5334000"/>
          </a:xfrm>
          <a:prstGeom prst="rect">
            <a:avLst/>
          </a:prstGeom>
          <a:solidFill>
            <a:schemeClr val="bg1"/>
          </a:solidFill>
          <a:ln w="9525" algn="ctr">
            <a:no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wipe(down)">
                                      <p:cBhvr>
                                        <p:cTn id="7" dur="500"/>
                                        <p:tgtEl>
                                          <p:spTgt spid="10035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0358"/>
                                        </p:tgtEl>
                                        <p:attrNameLst>
                                          <p:attrName>style.visibility</p:attrName>
                                        </p:attrNameLst>
                                      </p:cBhvr>
                                      <p:to>
                                        <p:strVal val="visible"/>
                                      </p:to>
                                    </p:set>
                                    <p:animEffect transition="in" filter="wipe(down)">
                                      <p:cBhvr>
                                        <p:cTn id="10"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0A4AE6B-6652-4D2E-8A0A-0B1608E80EF2}" type="slidenum">
              <a:rPr lang="en-US" smtClean="0"/>
              <a:pPr>
                <a:defRPr/>
              </a:pPr>
              <a:t>14</a:t>
            </a:fld>
            <a:endParaRPr lang="en-US" dirty="0"/>
          </a:p>
        </p:txBody>
      </p:sp>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01381" name="Picture 3" descr="G:\Scan00093.tif"/>
          <p:cNvPicPr>
            <a:picLocks noChangeAspect="1" noChangeArrowheads="1"/>
          </p:cNvPicPr>
          <p:nvPr/>
        </p:nvPicPr>
        <p:blipFill>
          <a:blip r:embed="rId3"/>
          <a:srcRect/>
          <a:stretch>
            <a:fillRect/>
          </a:stretch>
        </p:blipFill>
        <p:spPr bwMode="auto">
          <a:xfrm>
            <a:off x="381000" y="838200"/>
            <a:ext cx="8242300" cy="561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wipe(down)">
                                      <p:cBhvr>
                                        <p:cTn id="7"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66E7829-8EAA-4512-9DE6-CCFC2FDA511B}" type="slidenum">
              <a:rPr lang="en-US" smtClean="0"/>
              <a:pPr>
                <a:defRPr/>
              </a:pPr>
              <a:t>15</a:t>
            </a:fld>
            <a:endParaRPr lang="en-US" dirty="0"/>
          </a:p>
        </p:txBody>
      </p:sp>
      <p:sp>
        <p:nvSpPr>
          <p:cNvPr id="102403" name="Rectangle 2"/>
          <p:cNvSpPr>
            <a:spLocks noChangeArrowheads="1"/>
          </p:cNvSpPr>
          <p:nvPr/>
        </p:nvSpPr>
        <p:spPr bwMode="auto">
          <a:xfrm>
            <a:off x="228600" y="170519"/>
            <a:ext cx="8729663" cy="6401753"/>
          </a:xfrm>
          <a:prstGeom prst="rect">
            <a:avLst/>
          </a:prstGeom>
          <a:solidFill>
            <a:srgbClr val="FFFF66"/>
          </a:solidFill>
          <a:ln w="28575">
            <a:solidFill>
              <a:srgbClr val="FF0000"/>
            </a:solidFill>
            <a:miter lim="800000"/>
            <a:headEnd/>
            <a:tailEnd/>
          </a:ln>
        </p:spPr>
        <p:txBody>
          <a:bodyPr wrap="square" anchor="ctr">
            <a:spAutoFit/>
          </a:bodyPr>
          <a:lstStyle/>
          <a:p>
            <a:pPr algn="ctr"/>
            <a:r>
              <a:rPr lang="fr-FR" sz="1400" b="1" u="sng" dirty="0">
                <a:solidFill>
                  <a:srgbClr val="002060"/>
                </a:solidFill>
                <a:ea typeface="Times New Roman" pitchFamily="18" charset="0"/>
                <a:cs typeface="Arial" charset="0"/>
              </a:rPr>
              <a:t>FICHE D’ETAT DES OUVRAGES</a:t>
            </a:r>
            <a:endParaRPr lang="fr-FR" sz="1400" dirty="0">
              <a:solidFill>
                <a:srgbClr val="002060"/>
              </a:solidFill>
              <a:ea typeface="Times New Roman" pitchFamily="18" charset="0"/>
              <a:cs typeface="Arial" charset="0"/>
            </a:endParaRPr>
          </a:p>
          <a:p>
            <a:r>
              <a:rPr lang="fr-FR" sz="1400" u="sng" dirty="0">
                <a:solidFill>
                  <a:srgbClr val="002060"/>
                </a:solidFill>
                <a:latin typeface="Arial" pitchFamily="34" charset="0"/>
                <a:ea typeface="Times New Roman" pitchFamily="18" charset="0"/>
                <a:cs typeface="Arial" pitchFamily="34" charset="0"/>
              </a:rPr>
              <a:t>A remplir si vous constatez des dégâts par rapport aux visites précédentes</a:t>
            </a:r>
            <a:r>
              <a:rPr lang="fr-FR" sz="1400" dirty="0">
                <a:solidFill>
                  <a:srgbClr val="002060"/>
                </a:solidFill>
                <a:latin typeface="Arial" pitchFamily="34" charset="0"/>
                <a:ea typeface="Times New Roman" pitchFamily="18" charset="0"/>
                <a:cs typeface="Arial" pitchFamily="34" charset="0"/>
              </a:rPr>
              <a:t> :</a:t>
            </a:r>
          </a:p>
          <a:p>
            <a:r>
              <a:rPr lang="fr-FR" sz="1400" dirty="0">
                <a:solidFill>
                  <a:srgbClr val="002060"/>
                </a:solidFill>
                <a:latin typeface="Arial" pitchFamily="34" charset="0"/>
                <a:ea typeface="Times New Roman" pitchFamily="18" charset="0"/>
                <a:cs typeface="Arial" pitchFamily="34" charset="0"/>
              </a:rPr>
              <a:t>Date de la visite :   JJ / MM / AAAA			Nom de la personne :…………………………</a:t>
            </a:r>
          </a:p>
          <a:p>
            <a:r>
              <a:rPr lang="fr-FR" sz="1400" dirty="0">
                <a:solidFill>
                  <a:srgbClr val="002060"/>
                </a:solidFill>
                <a:latin typeface="Arial" pitchFamily="34" charset="0"/>
                <a:ea typeface="Times New Roman" pitchFamily="18" charset="0"/>
                <a:cs typeface="Arial" pitchFamily="34" charset="0"/>
              </a:rPr>
              <a:t>Le type d’ouvrage :…………………………………………………………..(Ouvrage vanné, busé, déversoir, etc.)</a:t>
            </a:r>
          </a:p>
          <a:p>
            <a:r>
              <a:rPr lang="fr-FR" sz="1400" dirty="0">
                <a:solidFill>
                  <a:srgbClr val="002060"/>
                </a:solidFill>
                <a:latin typeface="Arial" pitchFamily="34" charset="0"/>
                <a:ea typeface="Times New Roman" pitchFamily="18" charset="0"/>
                <a:cs typeface="Arial" pitchFamily="34" charset="0"/>
              </a:rPr>
              <a:t>N° ou position GPS : ……………………………………………………..</a:t>
            </a:r>
          </a:p>
          <a:p>
            <a:r>
              <a:rPr lang="fr-FR" sz="1400" b="1" u="sng" dirty="0">
                <a:solidFill>
                  <a:srgbClr val="002060"/>
                </a:solidFill>
                <a:latin typeface="Arial" pitchFamily="34" charset="0"/>
                <a:ea typeface="Times New Roman" pitchFamily="18" charset="0"/>
                <a:cs typeface="Arial" pitchFamily="34" charset="0"/>
              </a:rPr>
              <a:t>Ouvrages vannés</a:t>
            </a:r>
            <a:r>
              <a:rPr lang="fr-FR" sz="1400" dirty="0">
                <a:solidFill>
                  <a:srgbClr val="002060"/>
                </a:solidFill>
                <a:latin typeface="Arial" pitchFamily="34" charset="0"/>
                <a:ea typeface="Times New Roman" pitchFamily="18" charset="0"/>
                <a:cs typeface="Arial" pitchFamily="34" charset="0"/>
              </a:rPr>
              <a:t> (Nombre de portes)</a:t>
            </a:r>
          </a:p>
          <a:p>
            <a:r>
              <a:rPr lang="fr-FR" sz="1400" dirty="0">
                <a:solidFill>
                  <a:srgbClr val="002060"/>
                </a:solidFill>
                <a:latin typeface="Arial" pitchFamily="34" charset="0"/>
                <a:ea typeface="Times New Roman" pitchFamily="18" charset="0"/>
                <a:cs typeface="Arial" pitchFamily="34" charset="0"/>
              </a:rPr>
              <a:t>Etat général du béton de structure :………………………………………………………………………...............</a:t>
            </a:r>
          </a:p>
          <a:p>
            <a:r>
              <a:rPr lang="fr-FR" sz="1400" dirty="0">
                <a:solidFill>
                  <a:srgbClr val="002060"/>
                </a:solidFill>
                <a:latin typeface="Arial" pitchFamily="34" charset="0"/>
                <a:ea typeface="Times New Roman" pitchFamily="18" charset="0"/>
                <a:cs typeface="Arial" pitchFamily="34" charset="0"/>
              </a:rPr>
              <a:t>Etat général des perrés amont :………………………………………………………………………………………</a:t>
            </a:r>
          </a:p>
          <a:p>
            <a:r>
              <a:rPr lang="fr-FR" sz="1400" dirty="0">
                <a:solidFill>
                  <a:srgbClr val="002060"/>
                </a:solidFill>
                <a:latin typeface="Arial" pitchFamily="34" charset="0"/>
                <a:ea typeface="Times New Roman" pitchFamily="18" charset="0"/>
                <a:cs typeface="Arial" pitchFamily="34" charset="0"/>
              </a:rPr>
              <a:t>Etat général des perrés aval : ………………………………………………………………………………………..</a:t>
            </a:r>
          </a:p>
          <a:p>
            <a:r>
              <a:rPr lang="fr-FR" sz="1400" dirty="0">
                <a:solidFill>
                  <a:srgbClr val="002060"/>
                </a:solidFill>
                <a:latin typeface="Arial" pitchFamily="34" charset="0"/>
                <a:ea typeface="Times New Roman" pitchFamily="18" charset="0"/>
                <a:cs typeface="Arial" pitchFamily="34" charset="0"/>
              </a:rPr>
              <a:t>Présence de flottants coincés dans l’ouvrage :……………………………………………………………………..</a:t>
            </a:r>
          </a:p>
          <a:p>
            <a:r>
              <a:rPr lang="fr-FR" sz="1400" dirty="0">
                <a:solidFill>
                  <a:srgbClr val="002060"/>
                </a:solidFill>
                <a:latin typeface="Arial" pitchFamily="34" charset="0"/>
                <a:ea typeface="Times New Roman" pitchFamily="18" charset="0"/>
                <a:cs typeface="Arial" pitchFamily="34" charset="0"/>
              </a:rPr>
              <a:t>Etat des joints porte n° 1 …………………………… Etat des joints porte n° 2 ...………………………………..</a:t>
            </a:r>
          </a:p>
          <a:p>
            <a:r>
              <a:rPr lang="fr-FR" sz="1400" dirty="0">
                <a:solidFill>
                  <a:srgbClr val="002060"/>
                </a:solidFill>
                <a:latin typeface="Arial" pitchFamily="34" charset="0"/>
                <a:ea typeface="Times New Roman" pitchFamily="18" charset="0"/>
                <a:cs typeface="Arial" pitchFamily="34" charset="0"/>
              </a:rPr>
              <a:t>Etat des joints porte n° 3 …………………………… Etat des joints porte n° 4 ………………………………….</a:t>
            </a:r>
          </a:p>
          <a:p>
            <a:r>
              <a:rPr lang="fr-FR" sz="1400" dirty="0">
                <a:solidFill>
                  <a:srgbClr val="002060"/>
                </a:solidFill>
                <a:latin typeface="Arial" pitchFamily="34" charset="0"/>
                <a:ea typeface="Times New Roman" pitchFamily="18" charset="0"/>
                <a:cs typeface="Arial" pitchFamily="34" charset="0"/>
              </a:rPr>
              <a:t>Etat des joints porte n° 5 …………………………… Etat des joints porte n° 6 ...……………………………….</a:t>
            </a:r>
          </a:p>
          <a:p>
            <a:r>
              <a:rPr lang="fr-FR" sz="1400" dirty="0" smtClean="0">
                <a:solidFill>
                  <a:srgbClr val="002060"/>
                </a:solidFill>
                <a:latin typeface="Arial" pitchFamily="34" charset="0"/>
                <a:ea typeface="Times New Roman" pitchFamily="18" charset="0"/>
                <a:cs typeface="Arial" pitchFamily="34" charset="0"/>
              </a:rPr>
              <a:t>Etat </a:t>
            </a:r>
            <a:r>
              <a:rPr lang="fr-FR" sz="1400" dirty="0">
                <a:solidFill>
                  <a:srgbClr val="002060"/>
                </a:solidFill>
                <a:latin typeface="Arial" pitchFamily="34" charset="0"/>
                <a:ea typeface="Times New Roman" pitchFamily="18" charset="0"/>
                <a:cs typeface="Arial" pitchFamily="34" charset="0"/>
              </a:rPr>
              <a:t>de la vis ou crémaillère porte n° 1  			Etat de la vis ou crémaillère porte n° 2</a:t>
            </a:r>
          </a:p>
          <a:p>
            <a:r>
              <a:rPr lang="fr-FR" sz="1400" dirty="0">
                <a:solidFill>
                  <a:srgbClr val="002060"/>
                </a:solidFill>
                <a:latin typeface="Arial" pitchFamily="34" charset="0"/>
                <a:ea typeface="Times New Roman" pitchFamily="18" charset="0"/>
                <a:cs typeface="Arial" pitchFamily="34" charset="0"/>
              </a:rPr>
              <a:t>Etat de la vis ou crémaillère porte n° 3  			Etat de la vis ou crémaillère porte n° 4</a:t>
            </a:r>
          </a:p>
          <a:p>
            <a:r>
              <a:rPr lang="fr-FR" sz="1400" dirty="0">
                <a:solidFill>
                  <a:srgbClr val="002060"/>
                </a:solidFill>
                <a:latin typeface="Arial" pitchFamily="34" charset="0"/>
                <a:ea typeface="Times New Roman" pitchFamily="18" charset="0"/>
                <a:cs typeface="Arial" pitchFamily="34" charset="0"/>
              </a:rPr>
              <a:t>Etat de la vis ou crémaillère porte n° 5  			Etat de la vis ou crémaillère porte n° 6</a:t>
            </a:r>
          </a:p>
          <a:p>
            <a:r>
              <a:rPr lang="fr-FR" sz="1400" dirty="0" smtClean="0">
                <a:solidFill>
                  <a:srgbClr val="002060"/>
                </a:solidFill>
                <a:latin typeface="Arial" pitchFamily="34" charset="0"/>
                <a:ea typeface="Times New Roman" pitchFamily="18" charset="0"/>
                <a:cs typeface="Arial" pitchFamily="34" charset="0"/>
              </a:rPr>
              <a:t>Etat </a:t>
            </a:r>
            <a:r>
              <a:rPr lang="fr-FR" sz="1400" dirty="0">
                <a:solidFill>
                  <a:srgbClr val="002060"/>
                </a:solidFill>
                <a:latin typeface="Arial" pitchFamily="34" charset="0"/>
                <a:ea typeface="Times New Roman" pitchFamily="18" charset="0"/>
                <a:cs typeface="Arial" pitchFamily="34" charset="0"/>
              </a:rPr>
              <a:t>de l’attache porte à vis de la crémaillère :</a:t>
            </a:r>
          </a:p>
          <a:p>
            <a:r>
              <a:rPr lang="fr-FR" sz="1400" dirty="0">
                <a:solidFill>
                  <a:srgbClr val="002060"/>
                </a:solidFill>
                <a:latin typeface="Arial" pitchFamily="34" charset="0"/>
                <a:ea typeface="Times New Roman" pitchFamily="18" charset="0"/>
                <a:cs typeface="Arial" pitchFamily="34" charset="0"/>
              </a:rPr>
              <a:t>Porte n° 1				Porte n° 2			Porte n° 3</a:t>
            </a:r>
          </a:p>
          <a:p>
            <a:r>
              <a:rPr lang="fr-FR" sz="1400" dirty="0">
                <a:solidFill>
                  <a:srgbClr val="002060"/>
                </a:solidFill>
                <a:latin typeface="Arial" pitchFamily="34" charset="0"/>
                <a:ea typeface="Times New Roman" pitchFamily="18" charset="0"/>
                <a:cs typeface="Arial" pitchFamily="34" charset="0"/>
              </a:rPr>
              <a:t>Porte n° 4				Porte n° 5			Porte n° </a:t>
            </a:r>
            <a:r>
              <a:rPr lang="fr-FR" sz="1400" dirty="0" smtClean="0">
                <a:solidFill>
                  <a:srgbClr val="002060"/>
                </a:solidFill>
                <a:latin typeface="Arial" pitchFamily="34" charset="0"/>
                <a:ea typeface="Times New Roman" pitchFamily="18" charset="0"/>
                <a:cs typeface="Arial" pitchFamily="34" charset="0"/>
              </a:rPr>
              <a:t>6</a:t>
            </a:r>
            <a:r>
              <a:rPr lang="fr-FR" sz="1400" dirty="0">
                <a:solidFill>
                  <a:srgbClr val="002060"/>
                </a:solidFill>
                <a:latin typeface="Arial" pitchFamily="34" charset="0"/>
                <a:ea typeface="Times New Roman" pitchFamily="18" charset="0"/>
                <a:cs typeface="Arial" pitchFamily="34" charset="0"/>
              </a:rPr>
              <a:t>		</a:t>
            </a:r>
          </a:p>
          <a:p>
            <a:r>
              <a:rPr lang="fr-FR" sz="1400" dirty="0">
                <a:solidFill>
                  <a:srgbClr val="002060"/>
                </a:solidFill>
                <a:latin typeface="Arial" pitchFamily="34" charset="0"/>
                <a:ea typeface="Times New Roman" pitchFamily="18" charset="0"/>
                <a:cs typeface="Arial" pitchFamily="34" charset="0"/>
              </a:rPr>
              <a:t>Etat des crics de levage (Graissage interne, fixation au béton, boulons de fixation de la platine haute et basse :</a:t>
            </a:r>
          </a:p>
          <a:p>
            <a:r>
              <a:rPr lang="fr-FR" sz="1400" dirty="0">
                <a:solidFill>
                  <a:srgbClr val="002060"/>
                </a:solidFill>
                <a:latin typeface="Arial" pitchFamily="34" charset="0"/>
                <a:ea typeface="Times New Roman" pitchFamily="18" charset="0"/>
                <a:cs typeface="Arial" pitchFamily="34" charset="0"/>
              </a:rPr>
              <a:t>Porte n° 1				Porte n° 2			Porte n° 3</a:t>
            </a:r>
          </a:p>
          <a:p>
            <a:r>
              <a:rPr lang="fr-FR" sz="1400" dirty="0">
                <a:solidFill>
                  <a:srgbClr val="002060"/>
                </a:solidFill>
                <a:latin typeface="Arial" pitchFamily="34" charset="0"/>
                <a:ea typeface="Times New Roman" pitchFamily="18" charset="0"/>
                <a:cs typeface="Arial" pitchFamily="34" charset="0"/>
              </a:rPr>
              <a:t>Porte n° 4				Porte n° 5			Porte n° </a:t>
            </a:r>
            <a:r>
              <a:rPr lang="fr-FR" sz="1400" dirty="0" smtClean="0">
                <a:solidFill>
                  <a:srgbClr val="002060"/>
                </a:solidFill>
                <a:latin typeface="Arial" pitchFamily="34" charset="0"/>
                <a:ea typeface="Times New Roman" pitchFamily="18" charset="0"/>
                <a:cs typeface="Arial" pitchFamily="34" charset="0"/>
              </a:rPr>
              <a:t>6</a:t>
            </a:r>
            <a:r>
              <a:rPr lang="fr-FR" sz="1400" dirty="0">
                <a:solidFill>
                  <a:srgbClr val="002060"/>
                </a:solidFill>
                <a:latin typeface="Arial" pitchFamily="34" charset="0"/>
                <a:ea typeface="Times New Roman" pitchFamily="18" charset="0"/>
                <a:cs typeface="Arial" pitchFamily="34" charset="0"/>
              </a:rPr>
              <a:t>		</a:t>
            </a:r>
          </a:p>
          <a:p>
            <a:r>
              <a:rPr lang="fr-FR" sz="1400" dirty="0">
                <a:solidFill>
                  <a:srgbClr val="002060"/>
                </a:solidFill>
                <a:latin typeface="Arial" pitchFamily="34" charset="0"/>
                <a:ea typeface="Times New Roman" pitchFamily="18" charset="0"/>
                <a:cs typeface="Arial" pitchFamily="34" charset="0"/>
              </a:rPr>
              <a:t>Etat de la dalle radier :	Amont :                               Aval :                                    Intérieur : </a:t>
            </a:r>
          </a:p>
          <a:p>
            <a:r>
              <a:rPr lang="fr-FR" sz="1400" dirty="0">
                <a:solidFill>
                  <a:srgbClr val="002060"/>
                </a:solidFill>
                <a:latin typeface="Arial" pitchFamily="34" charset="0"/>
                <a:ea typeface="Times New Roman" pitchFamily="18" charset="0"/>
                <a:cs typeface="Arial" pitchFamily="34" charset="0"/>
              </a:rPr>
              <a:t>Etat de la dalle supérieure :</a:t>
            </a:r>
          </a:p>
          <a:p>
            <a:r>
              <a:rPr lang="fr-FR" sz="1400" dirty="0">
                <a:solidFill>
                  <a:srgbClr val="002060"/>
                </a:solidFill>
                <a:latin typeface="Arial" pitchFamily="34" charset="0"/>
                <a:ea typeface="Times New Roman" pitchFamily="18" charset="0"/>
                <a:cs typeface="Arial" pitchFamily="34" charset="0"/>
              </a:rPr>
              <a:t>Remblai du mur en aile gauche ………………………………. Remblai du droit : ………………………………….</a:t>
            </a:r>
          </a:p>
          <a:p>
            <a:r>
              <a:rPr lang="fr-FR" sz="1400" dirty="0">
                <a:solidFill>
                  <a:srgbClr val="002060"/>
                </a:solidFill>
                <a:latin typeface="Arial" pitchFamily="34" charset="0"/>
                <a:ea typeface="Times New Roman" pitchFamily="18" charset="0"/>
                <a:cs typeface="Arial" pitchFamily="34" charset="0"/>
              </a:rPr>
              <a:t>Remarques complémentaires : </a:t>
            </a:r>
            <a:r>
              <a:rPr lang="fr-FR" sz="1400" dirty="0" smtClean="0">
                <a:solidFill>
                  <a:srgbClr val="002060"/>
                </a:solidFill>
                <a:latin typeface="Arial" pitchFamily="34" charset="0"/>
                <a:ea typeface="Times New Roman" pitchFamily="18" charset="0"/>
                <a:cs typeface="Arial" pitchFamily="34" charset="0"/>
              </a:rPr>
              <a:t>…………………………………………………………………………………………</a:t>
            </a:r>
          </a:p>
          <a:p>
            <a:endParaRPr lang="fr-FR" sz="1400" dirty="0">
              <a:solidFill>
                <a:srgbClr val="002060"/>
              </a:solidFill>
              <a:latin typeface="Arial" pitchFamily="34" charset="0"/>
              <a:ea typeface="Times New Roman" pitchFamily="18" charset="0"/>
              <a:cs typeface="Arial" pitchFamily="34" charset="0"/>
            </a:endParaRPr>
          </a:p>
          <a:p>
            <a:endParaRPr lang="fr-FR" dirty="0">
              <a:solidFill>
                <a:srgbClr val="002060"/>
              </a:solidFill>
              <a:latin typeface="Arial" pitchFamily="34" charset="0"/>
              <a:ea typeface="Times New Roman" pitchFamily="18" charset="0"/>
              <a:cs typeface="Arial" pitchFamily="34" charset="0"/>
            </a:endParaRPr>
          </a:p>
        </p:txBody>
      </p:sp>
      <p:sp>
        <p:nvSpPr>
          <p:cNvPr id="102404"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bg/>
                                          </p:spTgt>
                                        </p:tgtEl>
                                        <p:attrNameLst>
                                          <p:attrName>style.visibility</p:attrName>
                                        </p:attrNameLst>
                                      </p:cBhvr>
                                      <p:to>
                                        <p:strVal val="visible"/>
                                      </p:to>
                                    </p:set>
                                    <p:animEffect transition="in" filter="fade">
                                      <p:cBhvr>
                                        <p:cTn id="7" dur="2000"/>
                                        <p:tgtEl>
                                          <p:spTgt spid="10240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03">
                                            <p:txEl>
                                              <p:pRg st="0" end="0"/>
                                            </p:txEl>
                                          </p:spTgt>
                                        </p:tgtEl>
                                        <p:attrNameLst>
                                          <p:attrName>style.visibility</p:attrName>
                                        </p:attrNameLst>
                                      </p:cBhvr>
                                      <p:to>
                                        <p:strVal val="visible"/>
                                      </p:to>
                                    </p:set>
                                    <p:animEffect transition="in" filter="fade">
                                      <p:cBhvr>
                                        <p:cTn id="10" dur="2000"/>
                                        <p:tgtEl>
                                          <p:spTgt spid="10240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Effect transition="in" filter="fade">
                                      <p:cBhvr>
                                        <p:cTn id="13" dur="2000"/>
                                        <p:tgtEl>
                                          <p:spTgt spid="10240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03">
                                            <p:txEl>
                                              <p:pRg st="2" end="2"/>
                                            </p:txEl>
                                          </p:spTgt>
                                        </p:tgtEl>
                                        <p:attrNameLst>
                                          <p:attrName>style.visibility</p:attrName>
                                        </p:attrNameLst>
                                      </p:cBhvr>
                                      <p:to>
                                        <p:strVal val="visible"/>
                                      </p:to>
                                    </p:set>
                                    <p:animEffect transition="in" filter="fade">
                                      <p:cBhvr>
                                        <p:cTn id="16" dur="2000"/>
                                        <p:tgtEl>
                                          <p:spTgt spid="10240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animEffect transition="in" filter="fade">
                                      <p:cBhvr>
                                        <p:cTn id="19" dur="2000"/>
                                        <p:tgtEl>
                                          <p:spTgt spid="10240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03">
                                            <p:txEl>
                                              <p:pRg st="4" end="4"/>
                                            </p:txEl>
                                          </p:spTgt>
                                        </p:tgtEl>
                                        <p:attrNameLst>
                                          <p:attrName>style.visibility</p:attrName>
                                        </p:attrNameLst>
                                      </p:cBhvr>
                                      <p:to>
                                        <p:strVal val="visible"/>
                                      </p:to>
                                    </p:set>
                                    <p:animEffect transition="in" filter="fade">
                                      <p:cBhvr>
                                        <p:cTn id="22" dur="2000"/>
                                        <p:tgtEl>
                                          <p:spTgt spid="10240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03">
                                            <p:txEl>
                                              <p:pRg st="5" end="5"/>
                                            </p:txEl>
                                          </p:spTgt>
                                        </p:tgtEl>
                                        <p:attrNameLst>
                                          <p:attrName>style.visibility</p:attrName>
                                        </p:attrNameLst>
                                      </p:cBhvr>
                                      <p:to>
                                        <p:strVal val="visible"/>
                                      </p:to>
                                    </p:set>
                                    <p:animEffect transition="in" filter="fade">
                                      <p:cBhvr>
                                        <p:cTn id="25" dur="2000"/>
                                        <p:tgtEl>
                                          <p:spTgt spid="10240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403">
                                            <p:txEl>
                                              <p:pRg st="6" end="6"/>
                                            </p:txEl>
                                          </p:spTgt>
                                        </p:tgtEl>
                                        <p:attrNameLst>
                                          <p:attrName>style.visibility</p:attrName>
                                        </p:attrNameLst>
                                      </p:cBhvr>
                                      <p:to>
                                        <p:strVal val="visible"/>
                                      </p:to>
                                    </p:set>
                                    <p:animEffect transition="in" filter="fade">
                                      <p:cBhvr>
                                        <p:cTn id="28" dur="2000"/>
                                        <p:tgtEl>
                                          <p:spTgt spid="10240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403">
                                            <p:txEl>
                                              <p:pRg st="7" end="7"/>
                                            </p:txEl>
                                          </p:spTgt>
                                        </p:tgtEl>
                                        <p:attrNameLst>
                                          <p:attrName>style.visibility</p:attrName>
                                        </p:attrNameLst>
                                      </p:cBhvr>
                                      <p:to>
                                        <p:strVal val="visible"/>
                                      </p:to>
                                    </p:set>
                                    <p:animEffect transition="in" filter="fade">
                                      <p:cBhvr>
                                        <p:cTn id="31" dur="2000"/>
                                        <p:tgtEl>
                                          <p:spTgt spid="10240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03">
                                            <p:txEl>
                                              <p:pRg st="8" end="8"/>
                                            </p:txEl>
                                          </p:spTgt>
                                        </p:tgtEl>
                                        <p:attrNameLst>
                                          <p:attrName>style.visibility</p:attrName>
                                        </p:attrNameLst>
                                      </p:cBhvr>
                                      <p:to>
                                        <p:strVal val="visible"/>
                                      </p:to>
                                    </p:set>
                                    <p:animEffect transition="in" filter="fade">
                                      <p:cBhvr>
                                        <p:cTn id="34" dur="2000"/>
                                        <p:tgtEl>
                                          <p:spTgt spid="10240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03">
                                            <p:txEl>
                                              <p:pRg st="9" end="9"/>
                                            </p:txEl>
                                          </p:spTgt>
                                        </p:tgtEl>
                                        <p:attrNameLst>
                                          <p:attrName>style.visibility</p:attrName>
                                        </p:attrNameLst>
                                      </p:cBhvr>
                                      <p:to>
                                        <p:strVal val="visible"/>
                                      </p:to>
                                    </p:set>
                                    <p:animEffect transition="in" filter="fade">
                                      <p:cBhvr>
                                        <p:cTn id="37" dur="2000"/>
                                        <p:tgtEl>
                                          <p:spTgt spid="10240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403">
                                            <p:txEl>
                                              <p:pRg st="10" end="10"/>
                                            </p:txEl>
                                          </p:spTgt>
                                        </p:tgtEl>
                                        <p:attrNameLst>
                                          <p:attrName>style.visibility</p:attrName>
                                        </p:attrNameLst>
                                      </p:cBhvr>
                                      <p:to>
                                        <p:strVal val="visible"/>
                                      </p:to>
                                    </p:set>
                                    <p:animEffect transition="in" filter="fade">
                                      <p:cBhvr>
                                        <p:cTn id="40" dur="2000"/>
                                        <p:tgtEl>
                                          <p:spTgt spid="10240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403">
                                            <p:txEl>
                                              <p:pRg st="11" end="11"/>
                                            </p:txEl>
                                          </p:spTgt>
                                        </p:tgtEl>
                                        <p:attrNameLst>
                                          <p:attrName>style.visibility</p:attrName>
                                        </p:attrNameLst>
                                      </p:cBhvr>
                                      <p:to>
                                        <p:strVal val="visible"/>
                                      </p:to>
                                    </p:set>
                                    <p:animEffect transition="in" filter="fade">
                                      <p:cBhvr>
                                        <p:cTn id="43" dur="2000"/>
                                        <p:tgtEl>
                                          <p:spTgt spid="10240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403">
                                            <p:txEl>
                                              <p:pRg st="12" end="12"/>
                                            </p:txEl>
                                          </p:spTgt>
                                        </p:tgtEl>
                                        <p:attrNameLst>
                                          <p:attrName>style.visibility</p:attrName>
                                        </p:attrNameLst>
                                      </p:cBhvr>
                                      <p:to>
                                        <p:strVal val="visible"/>
                                      </p:to>
                                    </p:set>
                                    <p:animEffect transition="in" filter="fade">
                                      <p:cBhvr>
                                        <p:cTn id="46" dur="2000"/>
                                        <p:tgtEl>
                                          <p:spTgt spid="10240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403">
                                            <p:txEl>
                                              <p:pRg st="13" end="13"/>
                                            </p:txEl>
                                          </p:spTgt>
                                        </p:tgtEl>
                                        <p:attrNameLst>
                                          <p:attrName>style.visibility</p:attrName>
                                        </p:attrNameLst>
                                      </p:cBhvr>
                                      <p:to>
                                        <p:strVal val="visible"/>
                                      </p:to>
                                    </p:set>
                                    <p:animEffect transition="in" filter="fade">
                                      <p:cBhvr>
                                        <p:cTn id="49" dur="2000"/>
                                        <p:tgtEl>
                                          <p:spTgt spid="10240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403">
                                            <p:txEl>
                                              <p:pRg st="14" end="14"/>
                                            </p:txEl>
                                          </p:spTgt>
                                        </p:tgtEl>
                                        <p:attrNameLst>
                                          <p:attrName>style.visibility</p:attrName>
                                        </p:attrNameLst>
                                      </p:cBhvr>
                                      <p:to>
                                        <p:strVal val="visible"/>
                                      </p:to>
                                    </p:set>
                                    <p:animEffect transition="in" filter="fade">
                                      <p:cBhvr>
                                        <p:cTn id="52" dur="2000"/>
                                        <p:tgtEl>
                                          <p:spTgt spid="10240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2403">
                                            <p:txEl>
                                              <p:pRg st="15" end="15"/>
                                            </p:txEl>
                                          </p:spTgt>
                                        </p:tgtEl>
                                        <p:attrNameLst>
                                          <p:attrName>style.visibility</p:attrName>
                                        </p:attrNameLst>
                                      </p:cBhvr>
                                      <p:to>
                                        <p:strVal val="visible"/>
                                      </p:to>
                                    </p:set>
                                    <p:animEffect transition="in" filter="fade">
                                      <p:cBhvr>
                                        <p:cTn id="55" dur="2000"/>
                                        <p:tgtEl>
                                          <p:spTgt spid="10240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2403">
                                            <p:txEl>
                                              <p:pRg st="16" end="16"/>
                                            </p:txEl>
                                          </p:spTgt>
                                        </p:tgtEl>
                                        <p:attrNameLst>
                                          <p:attrName>style.visibility</p:attrName>
                                        </p:attrNameLst>
                                      </p:cBhvr>
                                      <p:to>
                                        <p:strVal val="visible"/>
                                      </p:to>
                                    </p:set>
                                    <p:animEffect transition="in" filter="fade">
                                      <p:cBhvr>
                                        <p:cTn id="58" dur="2000"/>
                                        <p:tgtEl>
                                          <p:spTgt spid="102403">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2403">
                                            <p:txEl>
                                              <p:pRg st="17" end="17"/>
                                            </p:txEl>
                                          </p:spTgt>
                                        </p:tgtEl>
                                        <p:attrNameLst>
                                          <p:attrName>style.visibility</p:attrName>
                                        </p:attrNameLst>
                                      </p:cBhvr>
                                      <p:to>
                                        <p:strVal val="visible"/>
                                      </p:to>
                                    </p:set>
                                    <p:animEffect transition="in" filter="fade">
                                      <p:cBhvr>
                                        <p:cTn id="61" dur="2000"/>
                                        <p:tgtEl>
                                          <p:spTgt spid="102403">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403">
                                            <p:txEl>
                                              <p:pRg st="18" end="18"/>
                                            </p:txEl>
                                          </p:spTgt>
                                        </p:tgtEl>
                                        <p:attrNameLst>
                                          <p:attrName>style.visibility</p:attrName>
                                        </p:attrNameLst>
                                      </p:cBhvr>
                                      <p:to>
                                        <p:strVal val="visible"/>
                                      </p:to>
                                    </p:set>
                                    <p:animEffect transition="in" filter="fade">
                                      <p:cBhvr>
                                        <p:cTn id="64" dur="2000"/>
                                        <p:tgtEl>
                                          <p:spTgt spid="102403">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403">
                                            <p:txEl>
                                              <p:pRg st="19" end="19"/>
                                            </p:txEl>
                                          </p:spTgt>
                                        </p:tgtEl>
                                        <p:attrNameLst>
                                          <p:attrName>style.visibility</p:attrName>
                                        </p:attrNameLst>
                                      </p:cBhvr>
                                      <p:to>
                                        <p:strVal val="visible"/>
                                      </p:to>
                                    </p:set>
                                    <p:animEffect transition="in" filter="fade">
                                      <p:cBhvr>
                                        <p:cTn id="67" dur="2000"/>
                                        <p:tgtEl>
                                          <p:spTgt spid="102403">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403">
                                            <p:txEl>
                                              <p:pRg st="20" end="20"/>
                                            </p:txEl>
                                          </p:spTgt>
                                        </p:tgtEl>
                                        <p:attrNameLst>
                                          <p:attrName>style.visibility</p:attrName>
                                        </p:attrNameLst>
                                      </p:cBhvr>
                                      <p:to>
                                        <p:strVal val="visible"/>
                                      </p:to>
                                    </p:set>
                                    <p:animEffect transition="in" filter="fade">
                                      <p:cBhvr>
                                        <p:cTn id="70" dur="2000"/>
                                        <p:tgtEl>
                                          <p:spTgt spid="102403">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2403">
                                            <p:txEl>
                                              <p:pRg st="21" end="21"/>
                                            </p:txEl>
                                          </p:spTgt>
                                        </p:tgtEl>
                                        <p:attrNameLst>
                                          <p:attrName>style.visibility</p:attrName>
                                        </p:attrNameLst>
                                      </p:cBhvr>
                                      <p:to>
                                        <p:strVal val="visible"/>
                                      </p:to>
                                    </p:set>
                                    <p:animEffect transition="in" filter="fade">
                                      <p:cBhvr>
                                        <p:cTn id="73" dur="2000"/>
                                        <p:tgtEl>
                                          <p:spTgt spid="102403">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403">
                                            <p:txEl>
                                              <p:pRg st="22" end="22"/>
                                            </p:txEl>
                                          </p:spTgt>
                                        </p:tgtEl>
                                        <p:attrNameLst>
                                          <p:attrName>style.visibility</p:attrName>
                                        </p:attrNameLst>
                                      </p:cBhvr>
                                      <p:to>
                                        <p:strVal val="visible"/>
                                      </p:to>
                                    </p:set>
                                    <p:animEffect transition="in" filter="fade">
                                      <p:cBhvr>
                                        <p:cTn id="76" dur="2000"/>
                                        <p:tgtEl>
                                          <p:spTgt spid="102403">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2403">
                                            <p:txEl>
                                              <p:pRg st="23" end="23"/>
                                            </p:txEl>
                                          </p:spTgt>
                                        </p:tgtEl>
                                        <p:attrNameLst>
                                          <p:attrName>style.visibility</p:attrName>
                                        </p:attrNameLst>
                                      </p:cBhvr>
                                      <p:to>
                                        <p:strVal val="visible"/>
                                      </p:to>
                                    </p:set>
                                    <p:animEffect transition="in" filter="fade">
                                      <p:cBhvr>
                                        <p:cTn id="79" dur="2000"/>
                                        <p:tgtEl>
                                          <p:spTgt spid="102403">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403">
                                            <p:txEl>
                                              <p:pRg st="24" end="24"/>
                                            </p:txEl>
                                          </p:spTgt>
                                        </p:tgtEl>
                                        <p:attrNameLst>
                                          <p:attrName>style.visibility</p:attrName>
                                        </p:attrNameLst>
                                      </p:cBhvr>
                                      <p:to>
                                        <p:strVal val="visible"/>
                                      </p:to>
                                    </p:set>
                                    <p:animEffect transition="in" filter="fade">
                                      <p:cBhvr>
                                        <p:cTn id="82" dur="2000"/>
                                        <p:tgtEl>
                                          <p:spTgt spid="102403">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2403">
                                            <p:txEl>
                                              <p:pRg st="25" end="25"/>
                                            </p:txEl>
                                          </p:spTgt>
                                        </p:tgtEl>
                                        <p:attrNameLst>
                                          <p:attrName>style.visibility</p:attrName>
                                        </p:attrNameLst>
                                      </p:cBhvr>
                                      <p:to>
                                        <p:strVal val="visible"/>
                                      </p:to>
                                    </p:set>
                                    <p:animEffect transition="in" filter="fade">
                                      <p:cBhvr>
                                        <p:cTn id="85" dur="2000"/>
                                        <p:tgtEl>
                                          <p:spTgt spid="10240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FBE79D3-D852-45ED-B105-414191576E31}" type="slidenum">
              <a:rPr lang="en-US" smtClean="0"/>
              <a:pPr>
                <a:defRPr/>
              </a:pPr>
              <a:t>16</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3810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103429" name="ZoneTexte 7"/>
          <p:cNvSpPr txBox="1">
            <a:spLocks noChangeArrowheads="1"/>
          </p:cNvSpPr>
          <p:nvPr/>
        </p:nvSpPr>
        <p:spPr bwMode="auto">
          <a:xfrm>
            <a:off x="714348" y="705177"/>
            <a:ext cx="7696200" cy="2723823"/>
          </a:xfrm>
          <a:prstGeom prst="rect">
            <a:avLst/>
          </a:prstGeom>
          <a:solidFill>
            <a:srgbClr val="FFFF66"/>
          </a:solidFill>
          <a:ln w="28575">
            <a:solidFill>
              <a:srgbClr val="FF0000"/>
            </a:solidFill>
            <a:miter lim="800000"/>
            <a:headEnd/>
            <a:tailEnd/>
          </a:ln>
        </p:spPr>
        <p:txBody>
          <a:bodyPr>
            <a:spAutoFit/>
          </a:bodyPr>
          <a:lstStyle/>
          <a:p>
            <a:pPr algn="ctr"/>
            <a:r>
              <a:rPr lang="fr-FR" sz="1400" b="1" u="sng" dirty="0">
                <a:solidFill>
                  <a:srgbClr val="002060"/>
                </a:solidFill>
              </a:rPr>
              <a:t>Fréquence de maintenance pour les portes, les vis et les crics</a:t>
            </a:r>
          </a:p>
          <a:p>
            <a:pPr algn="ctr"/>
            <a:endParaRPr lang="fr-FR" sz="1400" b="1" u="sng" dirty="0">
              <a:solidFill>
                <a:srgbClr val="002060"/>
              </a:solidFill>
            </a:endParaRPr>
          </a:p>
          <a:p>
            <a:pPr algn="just"/>
            <a:r>
              <a:rPr lang="fr-FR" sz="1300" dirty="0">
                <a:solidFill>
                  <a:srgbClr val="002060"/>
                </a:solidFill>
                <a:latin typeface="Arial" pitchFamily="34" charset="0"/>
                <a:cs typeface="Arial" pitchFamily="34" charset="0"/>
              </a:rPr>
              <a:t>Suite aux diverses fiches réalisées par les barragistes ou/et les personnes en charge de la police sur les digues, il est nécessaire de procéder aux travaux simples et ne demandant que peu de matériel, tel que:</a:t>
            </a:r>
          </a:p>
          <a:p>
            <a:pPr algn="just"/>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	a- Graissage des vis de levage des portes et des axes des clapets,</a:t>
            </a:r>
          </a:p>
          <a:p>
            <a:pPr algn="just"/>
            <a:r>
              <a:rPr lang="fr-FR" sz="1300" dirty="0">
                <a:solidFill>
                  <a:srgbClr val="002060"/>
                </a:solidFill>
                <a:latin typeface="Arial" pitchFamily="34" charset="0"/>
                <a:cs typeface="Arial" pitchFamily="34" charset="0"/>
              </a:rPr>
              <a:t>	b- Le changement des pièces cassées ou dérobées,</a:t>
            </a:r>
          </a:p>
          <a:p>
            <a:pPr algn="just"/>
            <a:r>
              <a:rPr lang="fr-FR" sz="1300" dirty="0">
                <a:solidFill>
                  <a:srgbClr val="002060"/>
                </a:solidFill>
                <a:latin typeface="Arial" pitchFamily="34" charset="0"/>
                <a:cs typeface="Arial" pitchFamily="34" charset="0"/>
              </a:rPr>
              <a:t>	c- Le graissage des pignons de démultiplication des crics de levage,</a:t>
            </a:r>
          </a:p>
          <a:p>
            <a:pPr algn="just"/>
            <a:r>
              <a:rPr lang="fr-FR" sz="1300" dirty="0">
                <a:solidFill>
                  <a:srgbClr val="002060"/>
                </a:solidFill>
                <a:latin typeface="Arial" pitchFamily="34" charset="0"/>
                <a:cs typeface="Arial" pitchFamily="34" charset="0"/>
              </a:rPr>
              <a:t>	d- Le changement de joints défectueux,</a:t>
            </a:r>
          </a:p>
          <a:p>
            <a:pPr algn="just"/>
            <a:r>
              <a:rPr lang="fr-FR" sz="1300" dirty="0">
                <a:solidFill>
                  <a:srgbClr val="002060"/>
                </a:solidFill>
                <a:latin typeface="Arial" pitchFamily="34" charset="0"/>
                <a:cs typeface="Arial" pitchFamily="34" charset="0"/>
              </a:rPr>
              <a:t>	e- La peinture,</a:t>
            </a:r>
          </a:p>
          <a:p>
            <a:pPr algn="just"/>
            <a:r>
              <a:rPr lang="fr-FR" sz="1300" dirty="0">
                <a:solidFill>
                  <a:srgbClr val="002060"/>
                </a:solidFill>
                <a:latin typeface="Arial" pitchFamily="34" charset="0"/>
                <a:cs typeface="Arial" pitchFamily="34" charset="0"/>
              </a:rPr>
              <a:t>	f- L’attache vis de levage à porte,</a:t>
            </a:r>
          </a:p>
          <a:p>
            <a:pPr algn="just"/>
            <a:r>
              <a:rPr lang="fr-FR" sz="1300" dirty="0">
                <a:solidFill>
                  <a:srgbClr val="002060"/>
                </a:solidFill>
                <a:latin typeface="Arial" pitchFamily="34" charset="0"/>
                <a:cs typeface="Arial" pitchFamily="34" charset="0"/>
              </a:rPr>
              <a:t>	g- Mise en place de butées de fermeture de portes,</a:t>
            </a:r>
          </a:p>
        </p:txBody>
      </p:sp>
      <p:graphicFrame>
        <p:nvGraphicFramePr>
          <p:cNvPr id="7" name="Tableau 6"/>
          <p:cNvGraphicFramePr>
            <a:graphicFrameLocks noGrp="1"/>
          </p:cNvGraphicFramePr>
          <p:nvPr/>
        </p:nvGraphicFramePr>
        <p:xfrm>
          <a:off x="1371600" y="3459610"/>
          <a:ext cx="6129358" cy="3372990"/>
        </p:xfrm>
        <a:graphic>
          <a:graphicData uri="http://schemas.openxmlformats.org/drawingml/2006/table">
            <a:tbl>
              <a:tblPr firstRow="1" bandRow="1">
                <a:tableStyleId>{5C22544A-7EE6-4342-B048-85BDC9FD1C3A}</a:tableStyleId>
              </a:tblPr>
              <a:tblGrid>
                <a:gridCol w="2084816"/>
                <a:gridCol w="4044542"/>
              </a:tblGrid>
              <a:tr h="333810">
                <a:tc>
                  <a:txBody>
                    <a:bodyPr/>
                    <a:lstStyle/>
                    <a:p>
                      <a:pPr algn="ctr"/>
                      <a:r>
                        <a:rPr lang="fr-FR" sz="1400" dirty="0" smtClean="0">
                          <a:solidFill>
                            <a:srgbClr val="002060"/>
                          </a:solidFill>
                        </a:rPr>
                        <a:t>Tache</a:t>
                      </a:r>
                      <a:endParaRPr lang="fr-FR" sz="1400" dirty="0">
                        <a:solidFill>
                          <a:srgbClr val="002060"/>
                        </a:solidFill>
                      </a:endParaRPr>
                    </a:p>
                  </a:txBody>
                  <a:tcPr/>
                </a:tc>
                <a:tc>
                  <a:txBody>
                    <a:bodyPr/>
                    <a:lstStyle/>
                    <a:p>
                      <a:pPr algn="ctr"/>
                      <a:r>
                        <a:rPr lang="fr-FR" sz="1400" dirty="0" smtClean="0">
                          <a:solidFill>
                            <a:srgbClr val="002060"/>
                          </a:solidFill>
                        </a:rPr>
                        <a:t>Saison des pluies, décrue, riz de saison sèche</a:t>
                      </a:r>
                      <a:endParaRPr lang="fr-FR" sz="1400" dirty="0">
                        <a:solidFill>
                          <a:srgbClr val="002060"/>
                        </a:solidFill>
                      </a:endParaRPr>
                    </a:p>
                  </a:txBody>
                  <a:tcPr/>
                </a:tc>
              </a:tr>
              <a:tr h="333810">
                <a:tc>
                  <a:txBody>
                    <a:bodyPr/>
                    <a:lstStyle/>
                    <a:p>
                      <a:r>
                        <a:rPr lang="fr-FR" sz="1400" dirty="0" smtClean="0">
                          <a:solidFill>
                            <a:srgbClr val="002060"/>
                          </a:solidFill>
                        </a:rPr>
                        <a:t>Graissage vis</a:t>
                      </a:r>
                      <a:endParaRPr lang="fr-FR" sz="1400" dirty="0">
                        <a:solidFill>
                          <a:srgbClr val="002060"/>
                        </a:solidFill>
                      </a:endParaRPr>
                    </a:p>
                  </a:txBody>
                  <a:tcPr/>
                </a:tc>
                <a:tc>
                  <a:txBody>
                    <a:bodyPr/>
                    <a:lstStyle/>
                    <a:p>
                      <a:endParaRPr lang="fr-FR" sz="1400" dirty="0">
                        <a:solidFill>
                          <a:srgbClr val="002060"/>
                        </a:solidFill>
                      </a:endParaRPr>
                    </a:p>
                  </a:txBody>
                  <a:tcPr/>
                </a:tc>
              </a:tr>
              <a:tr h="333810">
                <a:tc>
                  <a:txBody>
                    <a:bodyPr/>
                    <a:lstStyle/>
                    <a:p>
                      <a:r>
                        <a:rPr lang="fr-FR" sz="1400" dirty="0" smtClean="0">
                          <a:solidFill>
                            <a:srgbClr val="002060"/>
                          </a:solidFill>
                        </a:rPr>
                        <a:t>Graissage cric</a:t>
                      </a:r>
                      <a:endParaRPr lang="fr-FR" sz="1400" dirty="0">
                        <a:solidFill>
                          <a:srgbClr val="002060"/>
                        </a:solidFill>
                      </a:endParaRPr>
                    </a:p>
                  </a:txBody>
                  <a:tcPr/>
                </a:tc>
                <a:tc>
                  <a:txBody>
                    <a:bodyPr/>
                    <a:lstStyle/>
                    <a:p>
                      <a:endParaRPr lang="fr-FR" sz="1400" dirty="0">
                        <a:solidFill>
                          <a:srgbClr val="002060"/>
                        </a:solidFill>
                      </a:endParaRPr>
                    </a:p>
                  </a:txBody>
                  <a:tcPr/>
                </a:tc>
              </a:tr>
              <a:tr h="333810">
                <a:tc>
                  <a:txBody>
                    <a:bodyPr/>
                    <a:lstStyle/>
                    <a:p>
                      <a:r>
                        <a:rPr lang="fr-FR" sz="1400" dirty="0" smtClean="0">
                          <a:solidFill>
                            <a:srgbClr val="002060"/>
                          </a:solidFill>
                        </a:rPr>
                        <a:t>Changement joints</a:t>
                      </a:r>
                      <a:endParaRPr lang="fr-FR" sz="1400" dirty="0">
                        <a:solidFill>
                          <a:srgbClr val="002060"/>
                        </a:solidFill>
                      </a:endParaRPr>
                    </a:p>
                  </a:txBody>
                  <a:tcPr/>
                </a:tc>
                <a:tc>
                  <a:txBody>
                    <a:bodyPr/>
                    <a:lstStyle/>
                    <a:p>
                      <a:pPr algn="ctr"/>
                      <a:r>
                        <a:rPr lang="fr-FR" sz="1400" dirty="0" smtClean="0">
                          <a:solidFill>
                            <a:srgbClr val="002060"/>
                          </a:solidFill>
                        </a:rPr>
                        <a:t>Entre les cultures</a:t>
                      </a:r>
                      <a:endParaRPr lang="fr-FR" sz="1400" dirty="0">
                        <a:solidFill>
                          <a:srgbClr val="002060"/>
                        </a:solidFill>
                      </a:endParaRPr>
                    </a:p>
                  </a:txBody>
                  <a:tcPr/>
                </a:tc>
              </a:tr>
              <a:tr h="333810">
                <a:tc>
                  <a:txBody>
                    <a:bodyPr/>
                    <a:lstStyle/>
                    <a:p>
                      <a:r>
                        <a:rPr lang="fr-FR" sz="1400" dirty="0" smtClean="0">
                          <a:solidFill>
                            <a:srgbClr val="002060"/>
                          </a:solidFill>
                        </a:rPr>
                        <a:t>Peinture</a:t>
                      </a:r>
                      <a:endParaRPr lang="fr-FR" sz="1400" dirty="0">
                        <a:solidFill>
                          <a:srgbClr val="002060"/>
                        </a:solidFill>
                      </a:endParaRPr>
                    </a:p>
                  </a:txBody>
                  <a:tcPr/>
                </a:tc>
                <a:tc>
                  <a:txBody>
                    <a:bodyPr/>
                    <a:lstStyle/>
                    <a:p>
                      <a:endParaRPr lang="fr-FR" sz="1400" dirty="0">
                        <a:solidFill>
                          <a:srgbClr val="002060"/>
                        </a:solidFill>
                      </a:endParaRPr>
                    </a:p>
                  </a:txBody>
                  <a:tcPr/>
                </a:tc>
              </a:tr>
              <a:tr h="497747">
                <a:tc>
                  <a:txBody>
                    <a:bodyPr/>
                    <a:lstStyle/>
                    <a:p>
                      <a:r>
                        <a:rPr lang="fr-FR" sz="1400" dirty="0" smtClean="0">
                          <a:solidFill>
                            <a:srgbClr val="002060"/>
                          </a:solidFill>
                        </a:rPr>
                        <a:t>Attache vis à porte</a:t>
                      </a:r>
                      <a:endParaRPr lang="fr-FR"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002060"/>
                          </a:solidFill>
                        </a:rPr>
                        <a:t>Entre les cultures</a:t>
                      </a:r>
                    </a:p>
                    <a:p>
                      <a:pPr algn="ctr"/>
                      <a:endParaRPr lang="fr-FR" sz="1400" dirty="0">
                        <a:solidFill>
                          <a:srgbClr val="002060"/>
                        </a:solidFill>
                      </a:endParaRPr>
                    </a:p>
                  </a:txBody>
                  <a:tcPr/>
                </a:tc>
              </a:tr>
              <a:tr h="497747">
                <a:tc>
                  <a:txBody>
                    <a:bodyPr/>
                    <a:lstStyle/>
                    <a:p>
                      <a:r>
                        <a:rPr lang="fr-FR" sz="1400" dirty="0" smtClean="0">
                          <a:solidFill>
                            <a:srgbClr val="002060"/>
                          </a:solidFill>
                        </a:rPr>
                        <a:t>Butée de fermeture porte</a:t>
                      </a:r>
                      <a:endParaRPr lang="fr-FR" sz="1400"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002060"/>
                          </a:solidFill>
                        </a:rPr>
                        <a:t>Entre les cultures</a:t>
                      </a:r>
                    </a:p>
                    <a:p>
                      <a:pPr algn="ctr"/>
                      <a:endParaRPr lang="fr-FR" sz="1400" dirty="0">
                        <a:solidFill>
                          <a:srgbClr val="002060"/>
                        </a:solidFill>
                      </a:endParaRPr>
                    </a:p>
                  </a:txBody>
                  <a:tcPr/>
                </a:tc>
              </a:tr>
              <a:tr h="333810">
                <a:tc>
                  <a:txBody>
                    <a:bodyPr/>
                    <a:lstStyle/>
                    <a:p>
                      <a:r>
                        <a:rPr lang="fr-FR" sz="1400" dirty="0" smtClean="0">
                          <a:solidFill>
                            <a:srgbClr val="002060"/>
                          </a:solidFill>
                        </a:rPr>
                        <a:t>Nettoyage</a:t>
                      </a:r>
                      <a:endParaRPr lang="fr-FR" sz="1400" dirty="0">
                        <a:solidFill>
                          <a:srgbClr val="002060"/>
                        </a:solidFill>
                      </a:endParaRPr>
                    </a:p>
                  </a:txBody>
                  <a:tcPr/>
                </a:tc>
                <a:tc>
                  <a:txBody>
                    <a:bodyPr/>
                    <a:lstStyle/>
                    <a:p>
                      <a:endParaRPr lang="fr-FR" sz="1400" dirty="0">
                        <a:solidFill>
                          <a:srgbClr val="002060"/>
                        </a:solidFill>
                      </a:endParaRPr>
                    </a:p>
                  </a:txBody>
                  <a:tcPr/>
                </a:tc>
              </a:tr>
              <a:tr h="333810">
                <a:tc>
                  <a:txBody>
                    <a:bodyPr/>
                    <a:lstStyle/>
                    <a:p>
                      <a:r>
                        <a:rPr lang="fr-FR" sz="1400" dirty="0" smtClean="0">
                          <a:solidFill>
                            <a:srgbClr val="002060"/>
                          </a:solidFill>
                        </a:rPr>
                        <a:t>Fiches</a:t>
                      </a:r>
                      <a:endParaRPr lang="fr-FR" sz="1400" dirty="0">
                        <a:solidFill>
                          <a:srgbClr val="002060"/>
                        </a:solidFill>
                      </a:endParaRPr>
                    </a:p>
                  </a:txBody>
                  <a:tcPr/>
                </a:tc>
                <a:tc>
                  <a:txBody>
                    <a:bodyPr/>
                    <a:lstStyle/>
                    <a:p>
                      <a:endParaRPr lang="fr-FR" sz="1400" dirty="0">
                        <a:solidFill>
                          <a:srgbClr val="002060"/>
                        </a:solidFill>
                      </a:endParaRPr>
                    </a:p>
                  </a:txBody>
                  <a:tcPr/>
                </a:tc>
              </a:tr>
            </a:tbl>
          </a:graphicData>
        </a:graphic>
      </p:graphicFrame>
      <p:cxnSp>
        <p:nvCxnSpPr>
          <p:cNvPr id="103463" name="Connecteur droit 13"/>
          <p:cNvCxnSpPr>
            <a:cxnSpLocks noChangeShapeType="1"/>
          </p:cNvCxnSpPr>
          <p:nvPr/>
        </p:nvCxnSpPr>
        <p:spPr bwMode="auto">
          <a:xfrm>
            <a:off x="3522202" y="4961856"/>
            <a:ext cx="3929090" cy="1588"/>
          </a:xfrm>
          <a:prstGeom prst="line">
            <a:avLst/>
          </a:prstGeom>
          <a:noFill/>
          <a:ln w="76200" algn="ctr">
            <a:solidFill>
              <a:srgbClr val="FF0000"/>
            </a:solidFill>
            <a:prstDash val="sysDash"/>
            <a:round/>
            <a:headEnd/>
            <a:tailEnd/>
          </a:ln>
        </p:spPr>
      </p:cxnSp>
      <p:cxnSp>
        <p:nvCxnSpPr>
          <p:cNvPr id="103465" name="Connecteur droit 15"/>
          <p:cNvCxnSpPr>
            <a:cxnSpLocks noChangeShapeType="1"/>
          </p:cNvCxnSpPr>
          <p:nvPr/>
        </p:nvCxnSpPr>
        <p:spPr bwMode="auto">
          <a:xfrm>
            <a:off x="3500430" y="4000504"/>
            <a:ext cx="3929090" cy="1588"/>
          </a:xfrm>
          <a:prstGeom prst="line">
            <a:avLst/>
          </a:prstGeom>
          <a:noFill/>
          <a:ln w="76200" algn="ctr">
            <a:solidFill>
              <a:srgbClr val="FFC000"/>
            </a:solidFill>
            <a:prstDash val="sysDash"/>
            <a:round/>
            <a:headEnd/>
            <a:tailEnd/>
          </a:ln>
        </p:spPr>
      </p:cxnSp>
      <p:cxnSp>
        <p:nvCxnSpPr>
          <p:cNvPr id="103466" name="Connecteur droit 16"/>
          <p:cNvCxnSpPr>
            <a:cxnSpLocks noChangeShapeType="1"/>
          </p:cNvCxnSpPr>
          <p:nvPr/>
        </p:nvCxnSpPr>
        <p:spPr bwMode="auto">
          <a:xfrm>
            <a:off x="3581400" y="6700838"/>
            <a:ext cx="3848120" cy="14310"/>
          </a:xfrm>
          <a:prstGeom prst="line">
            <a:avLst/>
          </a:prstGeom>
          <a:noFill/>
          <a:ln w="76200" algn="ctr">
            <a:solidFill>
              <a:srgbClr val="7030A0"/>
            </a:solidFill>
            <a:prstDash val="sysDash"/>
            <a:round/>
            <a:headEnd/>
            <a:tailEnd/>
          </a:ln>
        </p:spPr>
      </p:cxnSp>
      <p:cxnSp>
        <p:nvCxnSpPr>
          <p:cNvPr id="16" name="Connecteur droit 16"/>
          <p:cNvCxnSpPr>
            <a:cxnSpLocks noChangeShapeType="1"/>
          </p:cNvCxnSpPr>
          <p:nvPr/>
        </p:nvCxnSpPr>
        <p:spPr bwMode="auto">
          <a:xfrm>
            <a:off x="3571868" y="6357958"/>
            <a:ext cx="3848120" cy="14310"/>
          </a:xfrm>
          <a:prstGeom prst="line">
            <a:avLst/>
          </a:prstGeom>
          <a:noFill/>
          <a:ln w="76200" algn="ctr">
            <a:solidFill>
              <a:srgbClr val="00B050"/>
            </a:solidFill>
            <a:prstDash val="sysDash"/>
            <a:round/>
            <a:headEnd/>
            <a:tailEnd/>
          </a:ln>
        </p:spPr>
      </p:cxnSp>
      <p:cxnSp>
        <p:nvCxnSpPr>
          <p:cNvPr id="19" name="Connecteur droit 16"/>
          <p:cNvCxnSpPr>
            <a:cxnSpLocks noChangeShapeType="1"/>
          </p:cNvCxnSpPr>
          <p:nvPr/>
        </p:nvCxnSpPr>
        <p:spPr bwMode="auto">
          <a:xfrm>
            <a:off x="3500430" y="4286256"/>
            <a:ext cx="3848120" cy="14310"/>
          </a:xfrm>
          <a:prstGeom prst="line">
            <a:avLst/>
          </a:prstGeom>
          <a:noFill/>
          <a:ln w="76200" algn="ctr">
            <a:solidFill>
              <a:srgbClr val="002060"/>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9">
                                            <p:bg/>
                                          </p:spTgt>
                                        </p:tgtEl>
                                        <p:attrNameLst>
                                          <p:attrName>style.visibility</p:attrName>
                                        </p:attrNameLst>
                                      </p:cBhvr>
                                      <p:to>
                                        <p:strVal val="visible"/>
                                      </p:to>
                                    </p:set>
                                    <p:anim calcmode="lin" valueType="num">
                                      <p:cBhvr additive="base">
                                        <p:cTn id="7" dur="500" fill="hold"/>
                                        <p:tgtEl>
                                          <p:spTgt spid="10342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29">
                                            <p:txEl>
                                              <p:pRg st="0" end="0"/>
                                            </p:txEl>
                                          </p:spTgt>
                                        </p:tgtEl>
                                        <p:attrNameLst>
                                          <p:attrName>style.visibility</p:attrName>
                                        </p:attrNameLst>
                                      </p:cBhvr>
                                      <p:to>
                                        <p:strVal val="visible"/>
                                      </p:to>
                                    </p:set>
                                    <p:anim calcmode="lin" valueType="num">
                                      <p:cBhvr additive="base">
                                        <p:cTn id="11" dur="500" fill="hold"/>
                                        <p:tgtEl>
                                          <p:spTgt spid="10342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429">
                                            <p:txEl>
                                              <p:pRg st="2" end="2"/>
                                            </p:txEl>
                                          </p:spTgt>
                                        </p:tgtEl>
                                        <p:attrNameLst>
                                          <p:attrName>style.visibility</p:attrName>
                                        </p:attrNameLst>
                                      </p:cBhvr>
                                      <p:to>
                                        <p:strVal val="visible"/>
                                      </p:to>
                                    </p:set>
                                    <p:anim calcmode="lin" valueType="num">
                                      <p:cBhvr additive="base">
                                        <p:cTn id="15" dur="500" fill="hold"/>
                                        <p:tgtEl>
                                          <p:spTgt spid="1034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429">
                                            <p:txEl>
                                              <p:pRg st="4" end="4"/>
                                            </p:txEl>
                                          </p:spTgt>
                                        </p:tgtEl>
                                        <p:attrNameLst>
                                          <p:attrName>style.visibility</p:attrName>
                                        </p:attrNameLst>
                                      </p:cBhvr>
                                      <p:to>
                                        <p:strVal val="visible"/>
                                      </p:to>
                                    </p:set>
                                    <p:anim calcmode="lin" valueType="num">
                                      <p:cBhvr additive="base">
                                        <p:cTn id="19" dur="500" fill="hold"/>
                                        <p:tgtEl>
                                          <p:spTgt spid="10342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429">
                                            <p:txEl>
                                              <p:pRg st="5" end="5"/>
                                            </p:txEl>
                                          </p:spTgt>
                                        </p:tgtEl>
                                        <p:attrNameLst>
                                          <p:attrName>style.visibility</p:attrName>
                                        </p:attrNameLst>
                                      </p:cBhvr>
                                      <p:to>
                                        <p:strVal val="visible"/>
                                      </p:to>
                                    </p:set>
                                    <p:anim calcmode="lin" valueType="num">
                                      <p:cBhvr additive="base">
                                        <p:cTn id="23" dur="500" fill="hold"/>
                                        <p:tgtEl>
                                          <p:spTgt spid="10342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3429">
                                            <p:txEl>
                                              <p:pRg st="6" end="6"/>
                                            </p:txEl>
                                          </p:spTgt>
                                        </p:tgtEl>
                                        <p:attrNameLst>
                                          <p:attrName>style.visibility</p:attrName>
                                        </p:attrNameLst>
                                      </p:cBhvr>
                                      <p:to>
                                        <p:strVal val="visible"/>
                                      </p:to>
                                    </p:set>
                                    <p:anim calcmode="lin" valueType="num">
                                      <p:cBhvr additive="base">
                                        <p:cTn id="27" dur="500" fill="hold"/>
                                        <p:tgtEl>
                                          <p:spTgt spid="10342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429">
                                            <p:txEl>
                                              <p:pRg st="7" end="7"/>
                                            </p:txEl>
                                          </p:spTgt>
                                        </p:tgtEl>
                                        <p:attrNameLst>
                                          <p:attrName>style.visibility</p:attrName>
                                        </p:attrNameLst>
                                      </p:cBhvr>
                                      <p:to>
                                        <p:strVal val="visible"/>
                                      </p:to>
                                    </p:set>
                                    <p:anim calcmode="lin" valueType="num">
                                      <p:cBhvr additive="base">
                                        <p:cTn id="31" dur="500" fill="hold"/>
                                        <p:tgtEl>
                                          <p:spTgt spid="10342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42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3429">
                                            <p:txEl>
                                              <p:pRg st="8" end="8"/>
                                            </p:txEl>
                                          </p:spTgt>
                                        </p:tgtEl>
                                        <p:attrNameLst>
                                          <p:attrName>style.visibility</p:attrName>
                                        </p:attrNameLst>
                                      </p:cBhvr>
                                      <p:to>
                                        <p:strVal val="visible"/>
                                      </p:to>
                                    </p:set>
                                    <p:anim calcmode="lin" valueType="num">
                                      <p:cBhvr additive="base">
                                        <p:cTn id="35" dur="500" fill="hold"/>
                                        <p:tgtEl>
                                          <p:spTgt spid="10342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342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3429">
                                            <p:txEl>
                                              <p:pRg st="9" end="9"/>
                                            </p:txEl>
                                          </p:spTgt>
                                        </p:tgtEl>
                                        <p:attrNameLst>
                                          <p:attrName>style.visibility</p:attrName>
                                        </p:attrNameLst>
                                      </p:cBhvr>
                                      <p:to>
                                        <p:strVal val="visible"/>
                                      </p:to>
                                    </p:set>
                                    <p:anim calcmode="lin" valueType="num">
                                      <p:cBhvr additive="base">
                                        <p:cTn id="39" dur="500" fill="hold"/>
                                        <p:tgtEl>
                                          <p:spTgt spid="10342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342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3429">
                                            <p:txEl>
                                              <p:pRg st="10" end="10"/>
                                            </p:txEl>
                                          </p:spTgt>
                                        </p:tgtEl>
                                        <p:attrNameLst>
                                          <p:attrName>style.visibility</p:attrName>
                                        </p:attrNameLst>
                                      </p:cBhvr>
                                      <p:to>
                                        <p:strVal val="visible"/>
                                      </p:to>
                                    </p:set>
                                    <p:anim calcmode="lin" valueType="num">
                                      <p:cBhvr additive="base">
                                        <p:cTn id="43" dur="500" fill="hold"/>
                                        <p:tgtEl>
                                          <p:spTgt spid="10342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42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3463"/>
                                        </p:tgtEl>
                                        <p:attrNameLst>
                                          <p:attrName>style.visibility</p:attrName>
                                        </p:attrNameLst>
                                      </p:cBhvr>
                                      <p:to>
                                        <p:strVal val="visible"/>
                                      </p:to>
                                    </p:set>
                                    <p:anim calcmode="lin" valueType="num">
                                      <p:cBhvr additive="base">
                                        <p:cTn id="53" dur="500" fill="hold"/>
                                        <p:tgtEl>
                                          <p:spTgt spid="103463"/>
                                        </p:tgtEl>
                                        <p:attrNameLst>
                                          <p:attrName>ppt_x</p:attrName>
                                        </p:attrNameLst>
                                      </p:cBhvr>
                                      <p:tavLst>
                                        <p:tav tm="0">
                                          <p:val>
                                            <p:strVal val="#ppt_x"/>
                                          </p:val>
                                        </p:tav>
                                        <p:tav tm="100000">
                                          <p:val>
                                            <p:strVal val="#ppt_x"/>
                                          </p:val>
                                        </p:tav>
                                      </p:tavLst>
                                    </p:anim>
                                    <p:anim calcmode="lin" valueType="num">
                                      <p:cBhvr additive="base">
                                        <p:cTn id="54" dur="500" fill="hold"/>
                                        <p:tgtEl>
                                          <p:spTgt spid="10346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3465"/>
                                        </p:tgtEl>
                                        <p:attrNameLst>
                                          <p:attrName>style.visibility</p:attrName>
                                        </p:attrNameLst>
                                      </p:cBhvr>
                                      <p:to>
                                        <p:strVal val="visible"/>
                                      </p:to>
                                    </p:set>
                                    <p:anim calcmode="lin" valueType="num">
                                      <p:cBhvr additive="base">
                                        <p:cTn id="57" dur="500" fill="hold"/>
                                        <p:tgtEl>
                                          <p:spTgt spid="103465"/>
                                        </p:tgtEl>
                                        <p:attrNameLst>
                                          <p:attrName>ppt_x</p:attrName>
                                        </p:attrNameLst>
                                      </p:cBhvr>
                                      <p:tavLst>
                                        <p:tav tm="0">
                                          <p:val>
                                            <p:strVal val="#ppt_x"/>
                                          </p:val>
                                        </p:tav>
                                        <p:tav tm="100000">
                                          <p:val>
                                            <p:strVal val="#ppt_x"/>
                                          </p:val>
                                        </p:tav>
                                      </p:tavLst>
                                    </p:anim>
                                    <p:anim calcmode="lin" valueType="num">
                                      <p:cBhvr additive="base">
                                        <p:cTn id="58" dur="500" fill="hold"/>
                                        <p:tgtEl>
                                          <p:spTgt spid="10346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3466"/>
                                        </p:tgtEl>
                                        <p:attrNameLst>
                                          <p:attrName>style.visibility</p:attrName>
                                        </p:attrNameLst>
                                      </p:cBhvr>
                                      <p:to>
                                        <p:strVal val="visible"/>
                                      </p:to>
                                    </p:set>
                                    <p:anim calcmode="lin" valueType="num">
                                      <p:cBhvr additive="base">
                                        <p:cTn id="61" dur="500" fill="hold"/>
                                        <p:tgtEl>
                                          <p:spTgt spid="103466"/>
                                        </p:tgtEl>
                                        <p:attrNameLst>
                                          <p:attrName>ppt_x</p:attrName>
                                        </p:attrNameLst>
                                      </p:cBhvr>
                                      <p:tavLst>
                                        <p:tav tm="0">
                                          <p:val>
                                            <p:strVal val="#ppt_x"/>
                                          </p:val>
                                        </p:tav>
                                        <p:tav tm="100000">
                                          <p:val>
                                            <p:strVal val="#ppt_x"/>
                                          </p:val>
                                        </p:tav>
                                      </p:tavLst>
                                    </p:anim>
                                    <p:anim calcmode="lin" valueType="num">
                                      <p:cBhvr additive="base">
                                        <p:cTn id="62" dur="500" fill="hold"/>
                                        <p:tgtEl>
                                          <p:spTgt spid="10346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2EE2D05-6950-4FB1-877F-BD057CD05930}" type="slidenum">
              <a:rPr lang="en-US" smtClean="0"/>
              <a:pPr>
                <a:defRPr/>
              </a:pPr>
              <a:t>17</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3810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04453" name="Picture 3" descr="Scan0208"/>
          <p:cNvPicPr>
            <a:picLocks noChangeAspect="1" noChangeArrowheads="1"/>
          </p:cNvPicPr>
          <p:nvPr/>
        </p:nvPicPr>
        <p:blipFill>
          <a:blip r:embed="rId3" cstate="email"/>
          <a:srcRect/>
          <a:stretch>
            <a:fillRect/>
          </a:stretch>
        </p:blipFill>
        <p:spPr bwMode="auto">
          <a:xfrm>
            <a:off x="2667000" y="838200"/>
            <a:ext cx="4114800" cy="601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fade">
                                      <p:cBhvr>
                                        <p:cTn id="7"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C2B8C6F-4952-4AB4-AE82-D5E76D1587A2}" type="slidenum">
              <a:rPr lang="en-US" smtClean="0"/>
              <a:pPr>
                <a:defRPr/>
              </a:pPr>
              <a:t>2</a:t>
            </a:fld>
            <a:endParaRPr lang="en-US" dirty="0"/>
          </a:p>
        </p:txBody>
      </p:sp>
      <p:sp>
        <p:nvSpPr>
          <p:cNvPr id="5" name="Text Box 5"/>
          <p:cNvSpPr txBox="1">
            <a:spLocks noChangeArrowheads="1"/>
          </p:cNvSpPr>
          <p:nvPr/>
        </p:nvSpPr>
        <p:spPr bwMode="auto">
          <a:xfrm>
            <a:off x="762000" y="533400"/>
            <a:ext cx="7620000" cy="519113"/>
          </a:xfrm>
          <a:prstGeom prst="rect">
            <a:avLst/>
          </a:prstGeom>
          <a:noFill/>
          <a:ln w="9525">
            <a:noFill/>
            <a:miter lim="800000"/>
            <a:headEnd/>
            <a:tailEnd/>
          </a:ln>
          <a:effectLst/>
        </p:spPr>
        <p:txBody>
          <a:bodyPr>
            <a:spAutoFit/>
          </a:bodyPr>
          <a:lstStyle/>
          <a:p>
            <a:pPr algn="ctr">
              <a:spcBef>
                <a:spcPct val="50000"/>
              </a:spcBef>
              <a:defRPr/>
            </a:pPr>
            <a:r>
              <a:rPr lang="fr-FR" sz="2800" b="1" u="sng" dirty="0">
                <a:effectLst>
                  <a:outerShdw blurRad="38100" dist="38100" dir="2700000" algn="tl">
                    <a:srgbClr val="000000"/>
                  </a:outerShdw>
                </a:effectLst>
              </a:rPr>
              <a:t>LA </a:t>
            </a:r>
            <a:r>
              <a:rPr lang="fr-FR" sz="2800" b="1" u="sng">
                <a:effectLst>
                  <a:outerShdw blurRad="38100" dist="38100" dir="2700000" algn="tl">
                    <a:srgbClr val="000000"/>
                  </a:outerShdw>
                </a:effectLst>
              </a:rPr>
              <a:t>MAINTENANCE </a:t>
            </a:r>
            <a:endParaRPr lang="en-US" sz="2800" b="1" u="sng" dirty="0">
              <a:effectLst>
                <a:outerShdw blurRad="38100" dist="38100" dir="2700000" algn="tl">
                  <a:srgbClr val="000000"/>
                </a:outerShdw>
              </a:effectLst>
            </a:endParaRPr>
          </a:p>
        </p:txBody>
      </p:sp>
      <p:sp>
        <p:nvSpPr>
          <p:cNvPr id="6" name="Text Box 6"/>
          <p:cNvSpPr txBox="1">
            <a:spLocks noChangeArrowheads="1"/>
          </p:cNvSpPr>
          <p:nvPr/>
        </p:nvSpPr>
        <p:spPr bwMode="auto">
          <a:xfrm>
            <a:off x="1066800" y="2590800"/>
            <a:ext cx="6934200" cy="1200329"/>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p:txBody>
      </p:sp>
      <p:sp>
        <p:nvSpPr>
          <p:cNvPr id="7"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4477B6C-044D-4B7C-9B6D-6ADFF0EB539D}" type="slidenum">
              <a:rPr lang="en-US" smtClean="0"/>
              <a:pPr>
                <a:defRPr/>
              </a:pPr>
              <a:t>3</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1905000" y="4572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0117" name="Picture 2" descr="F:\Scan0031.tif"/>
          <p:cNvPicPr>
            <a:picLocks noChangeAspect="1" noChangeArrowheads="1"/>
          </p:cNvPicPr>
          <p:nvPr/>
        </p:nvPicPr>
        <p:blipFill>
          <a:blip r:embed="rId3" cstate="email">
            <a:lum bright="-10000" contrast="20000"/>
          </a:blip>
          <a:srcRect/>
          <a:stretch>
            <a:fillRect/>
          </a:stretch>
        </p:blipFill>
        <p:spPr bwMode="auto">
          <a:xfrm>
            <a:off x="0" y="1143000"/>
            <a:ext cx="9144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fade">
                                      <p:cBhvr>
                                        <p:cTn id="7" dur="20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D569A85-E3E6-4D90-BA3C-F36AC3DC6B79}" type="slidenum">
              <a:rPr lang="en-US" smtClean="0"/>
              <a:pPr>
                <a:defRPr/>
              </a:pPr>
              <a:t>4</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1141" name="Picture 1" descr="G:\Scan0091.tif"/>
          <p:cNvPicPr>
            <a:picLocks noChangeAspect="1" noChangeArrowheads="1"/>
          </p:cNvPicPr>
          <p:nvPr/>
        </p:nvPicPr>
        <p:blipFill>
          <a:blip r:embed="rId3" cstate="email"/>
          <a:srcRect/>
          <a:stretch>
            <a:fillRect/>
          </a:stretch>
        </p:blipFill>
        <p:spPr bwMode="auto">
          <a:xfrm>
            <a:off x="119063" y="1062038"/>
            <a:ext cx="8888412" cy="5380037"/>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fade">
                                      <p:cBhvr>
                                        <p:cTn id="7" dur="2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9B22F8F-9752-4388-938E-20101AAD2826}" type="slidenum">
              <a:rPr lang="en-US" smtClean="0"/>
              <a:pPr>
                <a:defRPr/>
              </a:pPr>
              <a:t>5</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357158" y="2590800"/>
            <a:ext cx="8358246" cy="1477328"/>
          </a:xfrm>
          <a:prstGeom prst="rect">
            <a:avLst/>
          </a:prstGeom>
          <a:solidFill>
            <a:schemeClr val="tx2"/>
          </a:solidFill>
          <a:ln w="38100">
            <a:solidFill>
              <a:srgbClr val="FF7F61"/>
            </a:solidFill>
            <a:miter lim="800000"/>
            <a:headEnd/>
            <a:tailEnd/>
          </a:ln>
          <a:effectLst/>
        </p:spPr>
        <p:txBody>
          <a:bodyPr wrap="square">
            <a:spAutoFit/>
          </a:bodyPr>
          <a:lstStyle/>
          <a:p>
            <a:pPr algn="ctr">
              <a:spcBef>
                <a:spcPct val="50000"/>
              </a:spcBef>
              <a:defRPr/>
            </a:pPr>
            <a:r>
              <a:rPr lang="en-US" sz="3600" b="1" dirty="0">
                <a:solidFill>
                  <a:schemeClr val="bg1"/>
                </a:solidFill>
                <a:effectLst>
                  <a:outerShdw blurRad="38100" dist="38100" dir="2700000" algn="tl">
                    <a:srgbClr val="000000"/>
                  </a:outerShdw>
                </a:effectLst>
              </a:rPr>
              <a:t>MAINTENANCE QUOTIDIENNE</a:t>
            </a:r>
          </a:p>
          <a:p>
            <a:pPr algn="ctr">
              <a:spcBef>
                <a:spcPct val="50000"/>
              </a:spcBef>
              <a:defRPr/>
            </a:pPr>
            <a:r>
              <a:rPr lang="en-US" sz="3600" b="1" dirty="0">
                <a:solidFill>
                  <a:schemeClr val="bg1"/>
                </a:solidFill>
                <a:effectLst>
                  <a:outerShdw blurRad="38100" dist="38100" dir="2700000" algn="tl">
                    <a:srgbClr val="000000"/>
                  </a:outerShdw>
                </a:effectLst>
              </a:rPr>
              <a:t>DES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0D6A572-EAA6-4695-8826-D3C8339DBAAA}" type="slidenum">
              <a:rPr lang="en-US" smtClean="0"/>
              <a:pPr>
                <a:defRPr/>
              </a:pPr>
              <a:t>6</a:t>
            </a:fld>
            <a:endParaRPr lang="en-US" dirty="0"/>
          </a:p>
        </p:txBody>
      </p:sp>
      <p:sp>
        <p:nvSpPr>
          <p:cNvPr id="93187" name="Rectangle 1"/>
          <p:cNvSpPr>
            <a:spLocks noChangeArrowheads="1"/>
          </p:cNvSpPr>
          <p:nvPr/>
        </p:nvSpPr>
        <p:spPr bwMode="auto">
          <a:xfrm>
            <a:off x="414366" y="142852"/>
            <a:ext cx="8229600" cy="6576159"/>
          </a:xfrm>
          <a:prstGeom prst="rect">
            <a:avLst/>
          </a:prstGeom>
          <a:solidFill>
            <a:srgbClr val="FFFF66"/>
          </a:solidFill>
          <a:ln w="28575">
            <a:solidFill>
              <a:srgbClr val="FF0000"/>
            </a:solidFill>
            <a:miter lim="800000"/>
            <a:headEnd/>
            <a:tailEnd/>
          </a:ln>
        </p:spPr>
        <p:txBody>
          <a:bodyPr wrap="square" anchor="ctr">
            <a:spAutoFit/>
          </a:bodyPr>
          <a:lstStyle/>
          <a:p>
            <a:pPr algn="ctr"/>
            <a:r>
              <a:rPr lang="fr-FR" sz="1400" b="1" u="sng" dirty="0" smtClean="0">
                <a:solidFill>
                  <a:srgbClr val="002060"/>
                </a:solidFill>
                <a:ea typeface="Times New Roman" pitchFamily="18" charset="0"/>
                <a:cs typeface="Arial" charset="0"/>
              </a:rPr>
              <a:t>FICHE </a:t>
            </a:r>
            <a:r>
              <a:rPr lang="fr-FR" sz="1400" b="1" u="sng" dirty="0">
                <a:solidFill>
                  <a:srgbClr val="002060"/>
                </a:solidFill>
                <a:ea typeface="Times New Roman" pitchFamily="18" charset="0"/>
                <a:cs typeface="Arial" charset="0"/>
              </a:rPr>
              <a:t>D’ETAT DES </a:t>
            </a:r>
            <a:r>
              <a:rPr lang="fr-FR" sz="1400" b="1" u="sng" dirty="0" smtClean="0">
                <a:solidFill>
                  <a:srgbClr val="002060"/>
                </a:solidFill>
                <a:ea typeface="Times New Roman" pitchFamily="18" charset="0"/>
                <a:cs typeface="Arial" charset="0"/>
              </a:rPr>
              <a:t>OUVRAGES</a:t>
            </a:r>
            <a:endParaRPr lang="fr-FR" sz="700" dirty="0">
              <a:solidFill>
                <a:srgbClr val="002060"/>
              </a:solidFill>
              <a:ea typeface="Times New Roman" pitchFamily="18" charset="0"/>
              <a:cs typeface="Arial" charset="0"/>
            </a:endParaRPr>
          </a:p>
          <a:p>
            <a:pPr>
              <a:spcAft>
                <a:spcPts val="200"/>
              </a:spcAft>
            </a:pPr>
            <a:r>
              <a:rPr lang="fr-FR" sz="1300" u="sng" dirty="0">
                <a:solidFill>
                  <a:srgbClr val="002060"/>
                </a:solidFill>
                <a:latin typeface="Arial" pitchFamily="34" charset="0"/>
                <a:ea typeface="Times New Roman" pitchFamily="18" charset="0"/>
                <a:cs typeface="Arial" pitchFamily="34" charset="0"/>
              </a:rPr>
              <a:t>A remplir si vous constatez des dégâts par rapport aux visites précédentes</a:t>
            </a:r>
            <a:r>
              <a:rPr lang="fr-FR" sz="1300" dirty="0">
                <a:solidFill>
                  <a:srgbClr val="002060"/>
                </a:solidFill>
                <a:latin typeface="Arial" pitchFamily="34" charset="0"/>
                <a:ea typeface="Times New Roman" pitchFamily="18" charset="0"/>
                <a:cs typeface="Arial" pitchFamily="34" charset="0"/>
              </a:rPr>
              <a:t> :</a:t>
            </a:r>
          </a:p>
          <a:p>
            <a:pPr>
              <a:spcAft>
                <a:spcPts val="200"/>
              </a:spcAft>
            </a:pPr>
            <a:r>
              <a:rPr lang="fr-FR" sz="1300" dirty="0">
                <a:solidFill>
                  <a:srgbClr val="002060"/>
                </a:solidFill>
                <a:latin typeface="Arial" pitchFamily="34" charset="0"/>
                <a:ea typeface="Times New Roman" pitchFamily="18" charset="0"/>
                <a:cs typeface="Arial" pitchFamily="34" charset="0"/>
              </a:rPr>
              <a:t>Date de la visite :   JJ / MM / AAAA			</a:t>
            </a:r>
            <a:r>
              <a:rPr lang="fr-FR" sz="1300" dirty="0" smtClean="0">
                <a:solidFill>
                  <a:srgbClr val="002060"/>
                </a:solidFill>
                <a:latin typeface="Arial" pitchFamily="34" charset="0"/>
                <a:ea typeface="Times New Roman" pitchFamily="18" charset="0"/>
                <a:cs typeface="Arial" pitchFamily="34" charset="0"/>
              </a:rPr>
              <a:t>Nom </a:t>
            </a:r>
            <a:r>
              <a:rPr lang="fr-FR" sz="1300" dirty="0">
                <a:solidFill>
                  <a:srgbClr val="002060"/>
                </a:solidFill>
                <a:latin typeface="Arial" pitchFamily="34" charset="0"/>
                <a:ea typeface="Times New Roman" pitchFamily="18" charset="0"/>
                <a:cs typeface="Arial" pitchFamily="34" charset="0"/>
              </a:rPr>
              <a:t>de la personne :…………………………</a:t>
            </a:r>
          </a:p>
          <a:p>
            <a:pPr>
              <a:spcAft>
                <a:spcPts val="200"/>
              </a:spcAft>
            </a:pPr>
            <a:r>
              <a:rPr lang="fr-FR" sz="1300" dirty="0">
                <a:solidFill>
                  <a:srgbClr val="002060"/>
                </a:solidFill>
                <a:latin typeface="Arial" pitchFamily="34" charset="0"/>
                <a:ea typeface="Times New Roman" pitchFamily="18" charset="0"/>
                <a:cs typeface="Arial" pitchFamily="34" charset="0"/>
              </a:rPr>
              <a:t>Le type d’ouvrage :…………………………………………………………..(Ouvrage vanné, busé, déversoir, etc.)</a:t>
            </a:r>
          </a:p>
          <a:p>
            <a:pPr>
              <a:spcAft>
                <a:spcPts val="200"/>
              </a:spcAft>
            </a:pPr>
            <a:r>
              <a:rPr lang="fr-FR" sz="1300" dirty="0">
                <a:solidFill>
                  <a:srgbClr val="002060"/>
                </a:solidFill>
                <a:latin typeface="Arial" pitchFamily="34" charset="0"/>
                <a:ea typeface="Times New Roman" pitchFamily="18" charset="0"/>
                <a:cs typeface="Arial" pitchFamily="34" charset="0"/>
              </a:rPr>
              <a:t>N° ou position GPS : ……………………………………………………..</a:t>
            </a:r>
          </a:p>
          <a:p>
            <a:pPr>
              <a:spcAft>
                <a:spcPts val="200"/>
              </a:spcAft>
            </a:pPr>
            <a:r>
              <a:rPr lang="fr-FR" sz="1300" b="1" u="sng" dirty="0">
                <a:solidFill>
                  <a:srgbClr val="002060"/>
                </a:solidFill>
                <a:latin typeface="Arial" pitchFamily="34" charset="0"/>
                <a:ea typeface="Times New Roman" pitchFamily="18" charset="0"/>
                <a:cs typeface="Arial" pitchFamily="34" charset="0"/>
              </a:rPr>
              <a:t>Ouvrages vannés</a:t>
            </a:r>
            <a:r>
              <a:rPr lang="fr-FR" sz="1300" dirty="0">
                <a:solidFill>
                  <a:srgbClr val="002060"/>
                </a:solidFill>
                <a:latin typeface="Arial" pitchFamily="34" charset="0"/>
                <a:ea typeface="Times New Roman" pitchFamily="18" charset="0"/>
                <a:cs typeface="Arial" pitchFamily="34" charset="0"/>
              </a:rPr>
              <a:t> (Nombre de portes)</a:t>
            </a:r>
          </a:p>
          <a:p>
            <a:pPr>
              <a:spcAft>
                <a:spcPts val="200"/>
              </a:spcAft>
            </a:pPr>
            <a:r>
              <a:rPr lang="fr-FR" sz="1300" dirty="0">
                <a:solidFill>
                  <a:srgbClr val="002060"/>
                </a:solidFill>
                <a:latin typeface="Arial" pitchFamily="34" charset="0"/>
                <a:ea typeface="Times New Roman" pitchFamily="18" charset="0"/>
                <a:cs typeface="Arial" pitchFamily="34" charset="0"/>
              </a:rPr>
              <a:t>Etat général du béton de structure : ………………………………………………………………………....................</a:t>
            </a:r>
          </a:p>
          <a:p>
            <a:pPr>
              <a:spcAft>
                <a:spcPts val="200"/>
              </a:spcAft>
            </a:pPr>
            <a:r>
              <a:rPr lang="fr-FR" sz="1300" dirty="0">
                <a:solidFill>
                  <a:srgbClr val="002060"/>
                </a:solidFill>
                <a:latin typeface="Arial" pitchFamily="34" charset="0"/>
                <a:ea typeface="Times New Roman" pitchFamily="18" charset="0"/>
                <a:cs typeface="Arial" pitchFamily="34" charset="0"/>
              </a:rPr>
              <a:t>Etat général des perrés amont : ………………………………………………………………………………………….</a:t>
            </a:r>
          </a:p>
          <a:p>
            <a:pPr>
              <a:spcAft>
                <a:spcPts val="200"/>
              </a:spcAft>
            </a:pPr>
            <a:r>
              <a:rPr lang="fr-FR" sz="1300" dirty="0">
                <a:solidFill>
                  <a:srgbClr val="002060"/>
                </a:solidFill>
                <a:latin typeface="Arial" pitchFamily="34" charset="0"/>
                <a:ea typeface="Times New Roman" pitchFamily="18" charset="0"/>
                <a:cs typeface="Arial" pitchFamily="34" charset="0"/>
              </a:rPr>
              <a:t>Etat général des perrés aval : …………………………………………………………………………………………….</a:t>
            </a:r>
          </a:p>
          <a:p>
            <a:pPr>
              <a:spcAft>
                <a:spcPts val="200"/>
              </a:spcAft>
            </a:pPr>
            <a:r>
              <a:rPr lang="fr-FR" sz="1300" dirty="0">
                <a:solidFill>
                  <a:srgbClr val="002060"/>
                </a:solidFill>
                <a:latin typeface="Arial" pitchFamily="34" charset="0"/>
                <a:ea typeface="Times New Roman" pitchFamily="18" charset="0"/>
                <a:cs typeface="Arial" pitchFamily="34" charset="0"/>
              </a:rPr>
              <a:t>Présence de flottants coincés dans l’ouvrage :…………………………………………………………………………</a:t>
            </a:r>
          </a:p>
          <a:p>
            <a:pPr>
              <a:spcAft>
                <a:spcPts val="200"/>
              </a:spcAft>
            </a:pPr>
            <a:r>
              <a:rPr lang="fr-FR" sz="1300" dirty="0">
                <a:solidFill>
                  <a:srgbClr val="002060"/>
                </a:solidFill>
                <a:latin typeface="Arial" pitchFamily="34" charset="0"/>
                <a:ea typeface="Times New Roman" pitchFamily="18" charset="0"/>
                <a:cs typeface="Arial" pitchFamily="34" charset="0"/>
              </a:rPr>
              <a:t>Etat des joints porte n° 1 …………………………… Etat des joints porte n° 2 ...…………………………………..</a:t>
            </a:r>
          </a:p>
          <a:p>
            <a:pPr>
              <a:spcAft>
                <a:spcPts val="200"/>
              </a:spcAft>
            </a:pPr>
            <a:r>
              <a:rPr lang="fr-FR" sz="1300" dirty="0">
                <a:solidFill>
                  <a:srgbClr val="002060"/>
                </a:solidFill>
                <a:latin typeface="Arial" pitchFamily="34" charset="0"/>
                <a:ea typeface="Times New Roman" pitchFamily="18" charset="0"/>
                <a:cs typeface="Arial" pitchFamily="34" charset="0"/>
              </a:rPr>
              <a:t>Etat des joints porte n° 3 …………………………… Etat des joints porte n° 4 …………………………………….</a:t>
            </a:r>
          </a:p>
          <a:p>
            <a:pPr>
              <a:spcAft>
                <a:spcPts val="200"/>
              </a:spcAft>
            </a:pPr>
            <a:r>
              <a:rPr lang="fr-FR" sz="1300" dirty="0">
                <a:solidFill>
                  <a:srgbClr val="002060"/>
                </a:solidFill>
                <a:latin typeface="Arial" pitchFamily="34" charset="0"/>
                <a:ea typeface="Times New Roman" pitchFamily="18" charset="0"/>
                <a:cs typeface="Arial" pitchFamily="34" charset="0"/>
              </a:rPr>
              <a:t>Etat des joints porte n° 5 …………………………… Etat des joints porte n° 6 ...…………………………………..</a:t>
            </a:r>
          </a:p>
          <a:p>
            <a:pPr>
              <a:spcAft>
                <a:spcPts val="200"/>
              </a:spcAft>
            </a:pPr>
            <a:r>
              <a:rPr lang="fr-FR" sz="1300" dirty="0" smtClean="0">
                <a:solidFill>
                  <a:srgbClr val="002060"/>
                </a:solidFill>
                <a:latin typeface="Arial" pitchFamily="34" charset="0"/>
                <a:ea typeface="Times New Roman" pitchFamily="18" charset="0"/>
                <a:cs typeface="Arial" pitchFamily="34" charset="0"/>
              </a:rPr>
              <a:t>Etat </a:t>
            </a:r>
            <a:r>
              <a:rPr lang="fr-FR" sz="1300" dirty="0">
                <a:solidFill>
                  <a:srgbClr val="002060"/>
                </a:solidFill>
                <a:latin typeface="Arial" pitchFamily="34" charset="0"/>
                <a:ea typeface="Times New Roman" pitchFamily="18" charset="0"/>
                <a:cs typeface="Arial" pitchFamily="34" charset="0"/>
              </a:rPr>
              <a:t>de la vis ou crémaillère porte n° 1  		</a:t>
            </a:r>
            <a:r>
              <a:rPr lang="fr-FR" sz="1300" dirty="0" smtClean="0">
                <a:solidFill>
                  <a:srgbClr val="002060"/>
                </a:solidFill>
                <a:latin typeface="Arial" pitchFamily="34" charset="0"/>
                <a:ea typeface="Times New Roman" pitchFamily="18" charset="0"/>
                <a:cs typeface="Arial" pitchFamily="34" charset="0"/>
              </a:rPr>
              <a:t>Etat </a:t>
            </a:r>
            <a:r>
              <a:rPr lang="fr-FR" sz="1300" dirty="0">
                <a:solidFill>
                  <a:srgbClr val="002060"/>
                </a:solidFill>
                <a:latin typeface="Arial" pitchFamily="34" charset="0"/>
                <a:ea typeface="Times New Roman" pitchFamily="18" charset="0"/>
                <a:cs typeface="Arial" pitchFamily="34" charset="0"/>
              </a:rPr>
              <a:t>de la vis ou crémaillère porte n° 2</a:t>
            </a:r>
          </a:p>
          <a:p>
            <a:pPr>
              <a:spcAft>
                <a:spcPts val="200"/>
              </a:spcAft>
            </a:pPr>
            <a:r>
              <a:rPr lang="fr-FR" sz="1300" dirty="0">
                <a:solidFill>
                  <a:srgbClr val="002060"/>
                </a:solidFill>
                <a:latin typeface="Arial" pitchFamily="34" charset="0"/>
                <a:ea typeface="Times New Roman" pitchFamily="18" charset="0"/>
                <a:cs typeface="Arial" pitchFamily="34" charset="0"/>
              </a:rPr>
              <a:t>Etat de la vis ou crémaillère porte n° 3  		</a:t>
            </a:r>
            <a:r>
              <a:rPr lang="fr-FR" sz="1300" dirty="0" smtClean="0">
                <a:solidFill>
                  <a:srgbClr val="002060"/>
                </a:solidFill>
                <a:latin typeface="Arial" pitchFamily="34" charset="0"/>
                <a:ea typeface="Times New Roman" pitchFamily="18" charset="0"/>
                <a:cs typeface="Arial" pitchFamily="34" charset="0"/>
              </a:rPr>
              <a:t>Etat </a:t>
            </a:r>
            <a:r>
              <a:rPr lang="fr-FR" sz="1300" dirty="0">
                <a:solidFill>
                  <a:srgbClr val="002060"/>
                </a:solidFill>
                <a:latin typeface="Arial" pitchFamily="34" charset="0"/>
                <a:ea typeface="Times New Roman" pitchFamily="18" charset="0"/>
                <a:cs typeface="Arial" pitchFamily="34" charset="0"/>
              </a:rPr>
              <a:t>de la vis ou crémaillère porte n° 4</a:t>
            </a:r>
          </a:p>
          <a:p>
            <a:pPr>
              <a:spcAft>
                <a:spcPts val="200"/>
              </a:spcAft>
            </a:pPr>
            <a:r>
              <a:rPr lang="fr-FR" sz="1300" dirty="0">
                <a:solidFill>
                  <a:srgbClr val="002060"/>
                </a:solidFill>
                <a:latin typeface="Arial" pitchFamily="34" charset="0"/>
                <a:ea typeface="Times New Roman" pitchFamily="18" charset="0"/>
                <a:cs typeface="Arial" pitchFamily="34" charset="0"/>
              </a:rPr>
              <a:t>Etat de la vis ou crémaillère porte n° 5  		</a:t>
            </a:r>
            <a:r>
              <a:rPr lang="fr-FR" sz="1300" dirty="0" smtClean="0">
                <a:solidFill>
                  <a:srgbClr val="002060"/>
                </a:solidFill>
                <a:latin typeface="Arial" pitchFamily="34" charset="0"/>
                <a:ea typeface="Times New Roman" pitchFamily="18" charset="0"/>
                <a:cs typeface="Arial" pitchFamily="34" charset="0"/>
              </a:rPr>
              <a:t>Etat </a:t>
            </a:r>
            <a:r>
              <a:rPr lang="fr-FR" sz="1300" dirty="0">
                <a:solidFill>
                  <a:srgbClr val="002060"/>
                </a:solidFill>
                <a:latin typeface="Arial" pitchFamily="34" charset="0"/>
                <a:ea typeface="Times New Roman" pitchFamily="18" charset="0"/>
                <a:cs typeface="Arial" pitchFamily="34" charset="0"/>
              </a:rPr>
              <a:t>de la vis ou crémaillère porte n° 6</a:t>
            </a:r>
          </a:p>
          <a:p>
            <a:pPr>
              <a:spcAft>
                <a:spcPts val="200"/>
              </a:spcAft>
            </a:pPr>
            <a:r>
              <a:rPr lang="fr-FR" sz="1300" dirty="0" smtClean="0">
                <a:solidFill>
                  <a:srgbClr val="002060"/>
                </a:solidFill>
                <a:latin typeface="Arial" pitchFamily="34" charset="0"/>
                <a:ea typeface="Times New Roman" pitchFamily="18" charset="0"/>
                <a:cs typeface="Arial" pitchFamily="34" charset="0"/>
              </a:rPr>
              <a:t>Etat </a:t>
            </a:r>
            <a:r>
              <a:rPr lang="fr-FR" sz="1300" dirty="0">
                <a:solidFill>
                  <a:srgbClr val="002060"/>
                </a:solidFill>
                <a:latin typeface="Arial" pitchFamily="34" charset="0"/>
                <a:ea typeface="Times New Roman" pitchFamily="18" charset="0"/>
                <a:cs typeface="Arial" pitchFamily="34" charset="0"/>
              </a:rPr>
              <a:t>de l’attache porte à vis de la crémaillère :</a:t>
            </a:r>
          </a:p>
          <a:p>
            <a:pPr>
              <a:spcAft>
                <a:spcPts val="200"/>
              </a:spcAft>
            </a:pPr>
            <a:r>
              <a:rPr lang="fr-FR" sz="1300" dirty="0">
                <a:solidFill>
                  <a:srgbClr val="002060"/>
                </a:solidFill>
                <a:latin typeface="Arial" pitchFamily="34" charset="0"/>
                <a:ea typeface="Times New Roman" pitchFamily="18" charset="0"/>
                <a:cs typeface="Arial" pitchFamily="34" charset="0"/>
              </a:rPr>
              <a:t>Porte n° 1				Porte n° 2			Porte n° 3</a:t>
            </a:r>
          </a:p>
          <a:p>
            <a:pPr>
              <a:spcAft>
                <a:spcPts val="200"/>
              </a:spcAft>
            </a:pPr>
            <a:r>
              <a:rPr lang="fr-FR" sz="1300" dirty="0">
                <a:solidFill>
                  <a:srgbClr val="002060"/>
                </a:solidFill>
                <a:latin typeface="Arial" pitchFamily="34" charset="0"/>
                <a:ea typeface="Times New Roman" pitchFamily="18" charset="0"/>
                <a:cs typeface="Arial" pitchFamily="34" charset="0"/>
              </a:rPr>
              <a:t>Porte n° 4				Porte n° 5			Porte n° 6	</a:t>
            </a:r>
          </a:p>
          <a:p>
            <a:pPr>
              <a:spcAft>
                <a:spcPts val="200"/>
              </a:spcAft>
            </a:pPr>
            <a:r>
              <a:rPr lang="fr-FR" sz="1300" dirty="0">
                <a:solidFill>
                  <a:srgbClr val="002060"/>
                </a:solidFill>
                <a:latin typeface="Arial" pitchFamily="34" charset="0"/>
                <a:ea typeface="Times New Roman" pitchFamily="18" charset="0"/>
                <a:cs typeface="Arial" pitchFamily="34" charset="0"/>
              </a:rPr>
              <a:t>Etat des crics de levage (Graissage interne, fixation au béton, boulons de fixation de la platine haute et basse :</a:t>
            </a:r>
          </a:p>
          <a:p>
            <a:pPr>
              <a:spcAft>
                <a:spcPts val="200"/>
              </a:spcAft>
            </a:pPr>
            <a:r>
              <a:rPr lang="fr-FR" sz="1300" dirty="0">
                <a:solidFill>
                  <a:srgbClr val="002060"/>
                </a:solidFill>
                <a:latin typeface="Arial" pitchFamily="34" charset="0"/>
                <a:ea typeface="Times New Roman" pitchFamily="18" charset="0"/>
                <a:cs typeface="Arial" pitchFamily="34" charset="0"/>
              </a:rPr>
              <a:t>Porte n° 1				Porte n° 2			Porte n° 3</a:t>
            </a:r>
          </a:p>
          <a:p>
            <a:pPr>
              <a:spcAft>
                <a:spcPts val="200"/>
              </a:spcAft>
            </a:pPr>
            <a:r>
              <a:rPr lang="fr-FR" sz="1300" dirty="0">
                <a:solidFill>
                  <a:srgbClr val="002060"/>
                </a:solidFill>
                <a:latin typeface="Arial" pitchFamily="34" charset="0"/>
                <a:ea typeface="Times New Roman" pitchFamily="18" charset="0"/>
                <a:cs typeface="Arial" pitchFamily="34" charset="0"/>
              </a:rPr>
              <a:t>Porte n° 4				Porte n° 5			Porte n° </a:t>
            </a:r>
            <a:r>
              <a:rPr lang="fr-FR" sz="1300" dirty="0" smtClean="0">
                <a:solidFill>
                  <a:srgbClr val="002060"/>
                </a:solidFill>
                <a:latin typeface="Arial" pitchFamily="34" charset="0"/>
                <a:ea typeface="Times New Roman" pitchFamily="18" charset="0"/>
                <a:cs typeface="Arial" pitchFamily="34" charset="0"/>
              </a:rPr>
              <a:t>6</a:t>
            </a:r>
            <a:endParaRPr lang="fr-FR" sz="1300" dirty="0">
              <a:solidFill>
                <a:srgbClr val="002060"/>
              </a:solidFill>
              <a:latin typeface="Arial" pitchFamily="34" charset="0"/>
              <a:ea typeface="Times New Roman" pitchFamily="18" charset="0"/>
              <a:cs typeface="Arial" pitchFamily="34" charset="0"/>
            </a:endParaRPr>
          </a:p>
          <a:p>
            <a:pPr>
              <a:spcAft>
                <a:spcPts val="200"/>
              </a:spcAft>
            </a:pPr>
            <a:r>
              <a:rPr lang="fr-FR" sz="1300" dirty="0">
                <a:solidFill>
                  <a:srgbClr val="002060"/>
                </a:solidFill>
                <a:latin typeface="Arial" pitchFamily="34" charset="0"/>
                <a:ea typeface="Times New Roman" pitchFamily="18" charset="0"/>
                <a:cs typeface="Arial" pitchFamily="34" charset="0"/>
              </a:rPr>
              <a:t>Etat de la dalle radier :	Amont :                           		Aval :                                    Intérieur : </a:t>
            </a:r>
          </a:p>
          <a:p>
            <a:pPr>
              <a:spcAft>
                <a:spcPts val="200"/>
              </a:spcAft>
            </a:pPr>
            <a:r>
              <a:rPr lang="fr-FR" sz="1300" dirty="0">
                <a:solidFill>
                  <a:srgbClr val="002060"/>
                </a:solidFill>
                <a:latin typeface="Arial" pitchFamily="34" charset="0"/>
                <a:ea typeface="Times New Roman" pitchFamily="18" charset="0"/>
                <a:cs typeface="Arial" pitchFamily="34" charset="0"/>
              </a:rPr>
              <a:t>Etat de la dalle supérieure :</a:t>
            </a:r>
          </a:p>
          <a:p>
            <a:pPr>
              <a:spcAft>
                <a:spcPts val="200"/>
              </a:spcAft>
            </a:pPr>
            <a:r>
              <a:rPr lang="fr-FR" sz="1300" dirty="0">
                <a:solidFill>
                  <a:srgbClr val="002060"/>
                </a:solidFill>
                <a:latin typeface="Arial" pitchFamily="34" charset="0"/>
                <a:ea typeface="Times New Roman" pitchFamily="18" charset="0"/>
                <a:cs typeface="Arial" pitchFamily="34" charset="0"/>
              </a:rPr>
              <a:t>Remblai du mur en aile gauche ………………………………. Remblai du droit : ………………………………….</a:t>
            </a:r>
          </a:p>
          <a:p>
            <a:pPr>
              <a:spcAft>
                <a:spcPts val="200"/>
              </a:spcAft>
            </a:pPr>
            <a:r>
              <a:rPr lang="fr-FR" sz="1300" dirty="0">
                <a:solidFill>
                  <a:srgbClr val="002060"/>
                </a:solidFill>
                <a:latin typeface="Arial" pitchFamily="34" charset="0"/>
                <a:ea typeface="Times New Roman" pitchFamily="18" charset="0"/>
                <a:cs typeface="Arial" pitchFamily="34" charset="0"/>
              </a:rPr>
              <a:t>Remarques complémentaires : </a:t>
            </a:r>
            <a:r>
              <a:rPr lang="fr-FR" sz="1300" dirty="0" smtClean="0">
                <a:solidFill>
                  <a:srgbClr val="002060"/>
                </a:solidFill>
                <a:latin typeface="Arial" pitchFamily="34" charset="0"/>
                <a:ea typeface="Times New Roman" pitchFamily="18" charset="0"/>
                <a:cs typeface="Arial" pitchFamily="34" charset="0"/>
              </a:rPr>
              <a:t>……………………………………………………………………………………</a:t>
            </a:r>
            <a:r>
              <a:rPr lang="fr-FR" sz="1300" dirty="0" smtClean="0">
                <a:latin typeface="Arial" pitchFamily="34" charset="0"/>
                <a:ea typeface="Times New Roman" pitchFamily="18" charset="0"/>
                <a:cs typeface="Arial" pitchFamily="34" charset="0"/>
              </a:rPr>
              <a:t>…….</a:t>
            </a:r>
          </a:p>
          <a:p>
            <a:pPr>
              <a:spcAft>
                <a:spcPts val="200"/>
              </a:spcAft>
            </a:pPr>
            <a:endParaRPr lang="fr-FR" sz="1300" dirty="0">
              <a:latin typeface="Arial" pitchFamily="34" charset="0"/>
              <a:ea typeface="Times New Roman" pitchFamily="18" charset="0"/>
              <a:cs typeface="Arial" pitchFamily="34" charset="0"/>
            </a:endParaRPr>
          </a:p>
          <a:p>
            <a:pPr>
              <a:spcAft>
                <a:spcPts val="200"/>
              </a:spcAft>
            </a:pPr>
            <a:r>
              <a:rPr lang="fr-FR" sz="1300" dirty="0" smtClean="0">
                <a:latin typeface="Arial" pitchFamily="34" charset="0"/>
                <a:ea typeface="Times New Roman" pitchFamily="18" charset="0"/>
                <a:cs typeface="Arial" pitchFamily="34" charset="0"/>
              </a:rPr>
              <a:t>. </a:t>
            </a:r>
            <a:endParaRPr lang="fr-FR" sz="1300"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7">
                                            <p:bg/>
                                          </p:spTgt>
                                        </p:tgtEl>
                                        <p:attrNameLst>
                                          <p:attrName>style.visibility</p:attrName>
                                        </p:attrNameLst>
                                      </p:cBhvr>
                                      <p:to>
                                        <p:strVal val="visible"/>
                                      </p:to>
                                    </p:set>
                                    <p:animEffect transition="in" filter="fade">
                                      <p:cBhvr>
                                        <p:cTn id="7" dur="2000"/>
                                        <p:tgtEl>
                                          <p:spTgt spid="9318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187">
                                            <p:txEl>
                                              <p:pRg st="0" end="0"/>
                                            </p:txEl>
                                          </p:spTgt>
                                        </p:tgtEl>
                                        <p:attrNameLst>
                                          <p:attrName>style.visibility</p:attrName>
                                        </p:attrNameLst>
                                      </p:cBhvr>
                                      <p:to>
                                        <p:strVal val="visible"/>
                                      </p:to>
                                    </p:set>
                                    <p:animEffect transition="in" filter="fade">
                                      <p:cBhvr>
                                        <p:cTn id="10" dur="2000"/>
                                        <p:tgtEl>
                                          <p:spTgt spid="9318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Effect transition="in" filter="fade">
                                      <p:cBhvr>
                                        <p:cTn id="13" dur="2000"/>
                                        <p:tgtEl>
                                          <p:spTgt spid="9318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187">
                                            <p:txEl>
                                              <p:pRg st="2" end="2"/>
                                            </p:txEl>
                                          </p:spTgt>
                                        </p:tgtEl>
                                        <p:attrNameLst>
                                          <p:attrName>style.visibility</p:attrName>
                                        </p:attrNameLst>
                                      </p:cBhvr>
                                      <p:to>
                                        <p:strVal val="visible"/>
                                      </p:to>
                                    </p:set>
                                    <p:animEffect transition="in" filter="fade">
                                      <p:cBhvr>
                                        <p:cTn id="16" dur="2000"/>
                                        <p:tgtEl>
                                          <p:spTgt spid="9318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Effect transition="in" filter="fade">
                                      <p:cBhvr>
                                        <p:cTn id="19" dur="2000"/>
                                        <p:tgtEl>
                                          <p:spTgt spid="9318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187">
                                            <p:txEl>
                                              <p:pRg st="4" end="4"/>
                                            </p:txEl>
                                          </p:spTgt>
                                        </p:tgtEl>
                                        <p:attrNameLst>
                                          <p:attrName>style.visibility</p:attrName>
                                        </p:attrNameLst>
                                      </p:cBhvr>
                                      <p:to>
                                        <p:strVal val="visible"/>
                                      </p:to>
                                    </p:set>
                                    <p:animEffect transition="in" filter="fade">
                                      <p:cBhvr>
                                        <p:cTn id="22" dur="2000"/>
                                        <p:tgtEl>
                                          <p:spTgt spid="9318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3187">
                                            <p:txEl>
                                              <p:pRg st="5" end="5"/>
                                            </p:txEl>
                                          </p:spTgt>
                                        </p:tgtEl>
                                        <p:attrNameLst>
                                          <p:attrName>style.visibility</p:attrName>
                                        </p:attrNameLst>
                                      </p:cBhvr>
                                      <p:to>
                                        <p:strVal val="visible"/>
                                      </p:to>
                                    </p:set>
                                    <p:animEffect transition="in" filter="fade">
                                      <p:cBhvr>
                                        <p:cTn id="25" dur="2000"/>
                                        <p:tgtEl>
                                          <p:spTgt spid="9318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3187">
                                            <p:txEl>
                                              <p:pRg st="6" end="6"/>
                                            </p:txEl>
                                          </p:spTgt>
                                        </p:tgtEl>
                                        <p:attrNameLst>
                                          <p:attrName>style.visibility</p:attrName>
                                        </p:attrNameLst>
                                      </p:cBhvr>
                                      <p:to>
                                        <p:strVal val="visible"/>
                                      </p:to>
                                    </p:set>
                                    <p:animEffect transition="in" filter="fade">
                                      <p:cBhvr>
                                        <p:cTn id="28" dur="2000"/>
                                        <p:tgtEl>
                                          <p:spTgt spid="9318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187">
                                            <p:txEl>
                                              <p:pRg st="7" end="7"/>
                                            </p:txEl>
                                          </p:spTgt>
                                        </p:tgtEl>
                                        <p:attrNameLst>
                                          <p:attrName>style.visibility</p:attrName>
                                        </p:attrNameLst>
                                      </p:cBhvr>
                                      <p:to>
                                        <p:strVal val="visible"/>
                                      </p:to>
                                    </p:set>
                                    <p:animEffect transition="in" filter="fade">
                                      <p:cBhvr>
                                        <p:cTn id="31" dur="2000"/>
                                        <p:tgtEl>
                                          <p:spTgt spid="9318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187">
                                            <p:txEl>
                                              <p:pRg st="8" end="8"/>
                                            </p:txEl>
                                          </p:spTgt>
                                        </p:tgtEl>
                                        <p:attrNameLst>
                                          <p:attrName>style.visibility</p:attrName>
                                        </p:attrNameLst>
                                      </p:cBhvr>
                                      <p:to>
                                        <p:strVal val="visible"/>
                                      </p:to>
                                    </p:set>
                                    <p:animEffect transition="in" filter="fade">
                                      <p:cBhvr>
                                        <p:cTn id="34" dur="2000"/>
                                        <p:tgtEl>
                                          <p:spTgt spid="9318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187">
                                            <p:txEl>
                                              <p:pRg st="9" end="9"/>
                                            </p:txEl>
                                          </p:spTgt>
                                        </p:tgtEl>
                                        <p:attrNameLst>
                                          <p:attrName>style.visibility</p:attrName>
                                        </p:attrNameLst>
                                      </p:cBhvr>
                                      <p:to>
                                        <p:strVal val="visible"/>
                                      </p:to>
                                    </p:set>
                                    <p:animEffect transition="in" filter="fade">
                                      <p:cBhvr>
                                        <p:cTn id="37" dur="2000"/>
                                        <p:tgtEl>
                                          <p:spTgt spid="9318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3187">
                                            <p:txEl>
                                              <p:pRg st="10" end="10"/>
                                            </p:txEl>
                                          </p:spTgt>
                                        </p:tgtEl>
                                        <p:attrNameLst>
                                          <p:attrName>style.visibility</p:attrName>
                                        </p:attrNameLst>
                                      </p:cBhvr>
                                      <p:to>
                                        <p:strVal val="visible"/>
                                      </p:to>
                                    </p:set>
                                    <p:animEffect transition="in" filter="fade">
                                      <p:cBhvr>
                                        <p:cTn id="40" dur="2000"/>
                                        <p:tgtEl>
                                          <p:spTgt spid="9318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187">
                                            <p:txEl>
                                              <p:pRg st="11" end="11"/>
                                            </p:txEl>
                                          </p:spTgt>
                                        </p:tgtEl>
                                        <p:attrNameLst>
                                          <p:attrName>style.visibility</p:attrName>
                                        </p:attrNameLst>
                                      </p:cBhvr>
                                      <p:to>
                                        <p:strVal val="visible"/>
                                      </p:to>
                                    </p:set>
                                    <p:animEffect transition="in" filter="fade">
                                      <p:cBhvr>
                                        <p:cTn id="43" dur="2000"/>
                                        <p:tgtEl>
                                          <p:spTgt spid="9318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187">
                                            <p:txEl>
                                              <p:pRg st="12" end="12"/>
                                            </p:txEl>
                                          </p:spTgt>
                                        </p:tgtEl>
                                        <p:attrNameLst>
                                          <p:attrName>style.visibility</p:attrName>
                                        </p:attrNameLst>
                                      </p:cBhvr>
                                      <p:to>
                                        <p:strVal val="visible"/>
                                      </p:to>
                                    </p:set>
                                    <p:animEffect transition="in" filter="fade">
                                      <p:cBhvr>
                                        <p:cTn id="46" dur="2000"/>
                                        <p:tgtEl>
                                          <p:spTgt spid="9318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187">
                                            <p:txEl>
                                              <p:pRg st="13" end="13"/>
                                            </p:txEl>
                                          </p:spTgt>
                                        </p:tgtEl>
                                        <p:attrNameLst>
                                          <p:attrName>style.visibility</p:attrName>
                                        </p:attrNameLst>
                                      </p:cBhvr>
                                      <p:to>
                                        <p:strVal val="visible"/>
                                      </p:to>
                                    </p:set>
                                    <p:animEffect transition="in" filter="fade">
                                      <p:cBhvr>
                                        <p:cTn id="49" dur="2000"/>
                                        <p:tgtEl>
                                          <p:spTgt spid="9318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3187">
                                            <p:txEl>
                                              <p:pRg st="14" end="14"/>
                                            </p:txEl>
                                          </p:spTgt>
                                        </p:tgtEl>
                                        <p:attrNameLst>
                                          <p:attrName>style.visibility</p:attrName>
                                        </p:attrNameLst>
                                      </p:cBhvr>
                                      <p:to>
                                        <p:strVal val="visible"/>
                                      </p:to>
                                    </p:set>
                                    <p:animEffect transition="in" filter="fade">
                                      <p:cBhvr>
                                        <p:cTn id="52" dur="2000"/>
                                        <p:tgtEl>
                                          <p:spTgt spid="9318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187">
                                            <p:txEl>
                                              <p:pRg st="15" end="15"/>
                                            </p:txEl>
                                          </p:spTgt>
                                        </p:tgtEl>
                                        <p:attrNameLst>
                                          <p:attrName>style.visibility</p:attrName>
                                        </p:attrNameLst>
                                      </p:cBhvr>
                                      <p:to>
                                        <p:strVal val="visible"/>
                                      </p:to>
                                    </p:set>
                                    <p:animEffect transition="in" filter="fade">
                                      <p:cBhvr>
                                        <p:cTn id="55" dur="2000"/>
                                        <p:tgtEl>
                                          <p:spTgt spid="9318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187">
                                            <p:txEl>
                                              <p:pRg st="16" end="16"/>
                                            </p:txEl>
                                          </p:spTgt>
                                        </p:tgtEl>
                                        <p:attrNameLst>
                                          <p:attrName>style.visibility</p:attrName>
                                        </p:attrNameLst>
                                      </p:cBhvr>
                                      <p:to>
                                        <p:strVal val="visible"/>
                                      </p:to>
                                    </p:set>
                                    <p:animEffect transition="in" filter="fade">
                                      <p:cBhvr>
                                        <p:cTn id="58" dur="2000"/>
                                        <p:tgtEl>
                                          <p:spTgt spid="9318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3187">
                                            <p:txEl>
                                              <p:pRg st="17" end="17"/>
                                            </p:txEl>
                                          </p:spTgt>
                                        </p:tgtEl>
                                        <p:attrNameLst>
                                          <p:attrName>style.visibility</p:attrName>
                                        </p:attrNameLst>
                                      </p:cBhvr>
                                      <p:to>
                                        <p:strVal val="visible"/>
                                      </p:to>
                                    </p:set>
                                    <p:animEffect transition="in" filter="fade">
                                      <p:cBhvr>
                                        <p:cTn id="61" dur="2000"/>
                                        <p:tgtEl>
                                          <p:spTgt spid="9318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3187">
                                            <p:txEl>
                                              <p:pRg st="18" end="18"/>
                                            </p:txEl>
                                          </p:spTgt>
                                        </p:tgtEl>
                                        <p:attrNameLst>
                                          <p:attrName>style.visibility</p:attrName>
                                        </p:attrNameLst>
                                      </p:cBhvr>
                                      <p:to>
                                        <p:strVal val="visible"/>
                                      </p:to>
                                    </p:set>
                                    <p:animEffect transition="in" filter="fade">
                                      <p:cBhvr>
                                        <p:cTn id="64" dur="2000"/>
                                        <p:tgtEl>
                                          <p:spTgt spid="9318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3187">
                                            <p:txEl>
                                              <p:pRg st="19" end="19"/>
                                            </p:txEl>
                                          </p:spTgt>
                                        </p:tgtEl>
                                        <p:attrNameLst>
                                          <p:attrName>style.visibility</p:attrName>
                                        </p:attrNameLst>
                                      </p:cBhvr>
                                      <p:to>
                                        <p:strVal val="visible"/>
                                      </p:to>
                                    </p:set>
                                    <p:animEffect transition="in" filter="fade">
                                      <p:cBhvr>
                                        <p:cTn id="67" dur="2000"/>
                                        <p:tgtEl>
                                          <p:spTgt spid="9318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3187">
                                            <p:txEl>
                                              <p:pRg st="20" end="20"/>
                                            </p:txEl>
                                          </p:spTgt>
                                        </p:tgtEl>
                                        <p:attrNameLst>
                                          <p:attrName>style.visibility</p:attrName>
                                        </p:attrNameLst>
                                      </p:cBhvr>
                                      <p:to>
                                        <p:strVal val="visible"/>
                                      </p:to>
                                    </p:set>
                                    <p:animEffect transition="in" filter="fade">
                                      <p:cBhvr>
                                        <p:cTn id="70" dur="2000"/>
                                        <p:tgtEl>
                                          <p:spTgt spid="9318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3187">
                                            <p:txEl>
                                              <p:pRg st="21" end="21"/>
                                            </p:txEl>
                                          </p:spTgt>
                                        </p:tgtEl>
                                        <p:attrNameLst>
                                          <p:attrName>style.visibility</p:attrName>
                                        </p:attrNameLst>
                                      </p:cBhvr>
                                      <p:to>
                                        <p:strVal val="visible"/>
                                      </p:to>
                                    </p:set>
                                    <p:animEffect transition="in" filter="fade">
                                      <p:cBhvr>
                                        <p:cTn id="73" dur="2000"/>
                                        <p:tgtEl>
                                          <p:spTgt spid="93187">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3187">
                                            <p:txEl>
                                              <p:pRg st="22" end="22"/>
                                            </p:txEl>
                                          </p:spTgt>
                                        </p:tgtEl>
                                        <p:attrNameLst>
                                          <p:attrName>style.visibility</p:attrName>
                                        </p:attrNameLst>
                                      </p:cBhvr>
                                      <p:to>
                                        <p:strVal val="visible"/>
                                      </p:to>
                                    </p:set>
                                    <p:animEffect transition="in" filter="fade">
                                      <p:cBhvr>
                                        <p:cTn id="76" dur="2000"/>
                                        <p:tgtEl>
                                          <p:spTgt spid="93187">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3187">
                                            <p:txEl>
                                              <p:pRg st="23" end="23"/>
                                            </p:txEl>
                                          </p:spTgt>
                                        </p:tgtEl>
                                        <p:attrNameLst>
                                          <p:attrName>style.visibility</p:attrName>
                                        </p:attrNameLst>
                                      </p:cBhvr>
                                      <p:to>
                                        <p:strVal val="visible"/>
                                      </p:to>
                                    </p:set>
                                    <p:animEffect transition="in" filter="fade">
                                      <p:cBhvr>
                                        <p:cTn id="79" dur="2000"/>
                                        <p:tgtEl>
                                          <p:spTgt spid="93187">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3187">
                                            <p:txEl>
                                              <p:pRg st="24" end="24"/>
                                            </p:txEl>
                                          </p:spTgt>
                                        </p:tgtEl>
                                        <p:attrNameLst>
                                          <p:attrName>style.visibility</p:attrName>
                                        </p:attrNameLst>
                                      </p:cBhvr>
                                      <p:to>
                                        <p:strVal val="visible"/>
                                      </p:to>
                                    </p:set>
                                    <p:animEffect transition="in" filter="fade">
                                      <p:cBhvr>
                                        <p:cTn id="82" dur="2000"/>
                                        <p:tgtEl>
                                          <p:spTgt spid="93187">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3187">
                                            <p:txEl>
                                              <p:pRg st="25" end="25"/>
                                            </p:txEl>
                                          </p:spTgt>
                                        </p:tgtEl>
                                        <p:attrNameLst>
                                          <p:attrName>style.visibility</p:attrName>
                                        </p:attrNameLst>
                                      </p:cBhvr>
                                      <p:to>
                                        <p:strVal val="visible"/>
                                      </p:to>
                                    </p:set>
                                    <p:animEffect transition="in" filter="fade">
                                      <p:cBhvr>
                                        <p:cTn id="85" dur="2000"/>
                                        <p:tgtEl>
                                          <p:spTgt spid="93187">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3187">
                                            <p:txEl>
                                              <p:pRg st="27" end="27"/>
                                            </p:txEl>
                                          </p:spTgt>
                                        </p:tgtEl>
                                        <p:attrNameLst>
                                          <p:attrName>style.visibility</p:attrName>
                                        </p:attrNameLst>
                                      </p:cBhvr>
                                      <p:to>
                                        <p:strVal val="visible"/>
                                      </p:to>
                                    </p:set>
                                    <p:animEffect transition="in" filter="fade">
                                      <p:cBhvr>
                                        <p:cTn id="88" dur="2000"/>
                                        <p:tgtEl>
                                          <p:spTgt spid="93187">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F9C55CA-7C02-4FF8-A8A6-A45F63C7A427}" type="slidenum">
              <a:rPr lang="en-US" smtClean="0"/>
              <a:pPr>
                <a:defRPr/>
              </a:pPr>
              <a:t>7</a:t>
            </a:fld>
            <a:endParaRPr lang="en-US" dirty="0"/>
          </a:p>
        </p:txBody>
      </p:sp>
      <p:pic>
        <p:nvPicPr>
          <p:cNvPr id="94211" name="Picture 1026" descr="C:\documents de Mathieu GARCIA (ne pas effacer !!)\documents passés sur disque dur portable\schémas et images associées pour Mr DAVID\images (vous pouvez moduler leur taille comme vous le souhaitez)\ouvrage 3 portes.gif"/>
          <p:cNvPicPr>
            <a:picLocks noChangeAspect="1" noChangeArrowheads="1"/>
          </p:cNvPicPr>
          <p:nvPr/>
        </p:nvPicPr>
        <p:blipFill>
          <a:blip r:embed="rId3" cstate="email"/>
          <a:srcRect/>
          <a:stretch>
            <a:fillRect/>
          </a:stretch>
        </p:blipFill>
        <p:spPr bwMode="auto">
          <a:xfrm>
            <a:off x="152400" y="2514600"/>
            <a:ext cx="8534400" cy="3598863"/>
          </a:xfrm>
          <a:prstGeom prst="rect">
            <a:avLst/>
          </a:prstGeom>
          <a:noFill/>
          <a:ln w="9525">
            <a:noFill/>
            <a:miter lim="800000"/>
            <a:headEnd/>
            <a:tailEnd/>
          </a:ln>
        </p:spPr>
      </p:pic>
      <p:sp>
        <p:nvSpPr>
          <p:cNvPr id="94212" name="Text Box 1028"/>
          <p:cNvSpPr txBox="1">
            <a:spLocks noChangeArrowheads="1"/>
          </p:cNvSpPr>
          <p:nvPr/>
        </p:nvSpPr>
        <p:spPr bwMode="auto">
          <a:xfrm>
            <a:off x="6934200" y="2133600"/>
            <a:ext cx="1905000" cy="641350"/>
          </a:xfrm>
          <a:prstGeom prst="rect">
            <a:avLst/>
          </a:prstGeom>
          <a:noFill/>
          <a:ln w="12700">
            <a:noFill/>
            <a:miter lim="800000"/>
            <a:headEnd type="none" w="sm" len="sm"/>
            <a:tailEnd type="none" w="sm" len="sm"/>
          </a:ln>
        </p:spPr>
        <p:txBody>
          <a:bodyPr>
            <a:spAutoFit/>
          </a:bodyPr>
          <a:lstStyle/>
          <a:p>
            <a:pPr algn="ctr">
              <a:spcBef>
                <a:spcPct val="50000"/>
              </a:spcBef>
            </a:pPr>
            <a:r>
              <a:rPr lang="fr-FR" b="1" i="1">
                <a:solidFill>
                  <a:srgbClr val="FF99CC"/>
                </a:solidFill>
              </a:rPr>
              <a:t>Passerelle support de crics</a:t>
            </a:r>
          </a:p>
        </p:txBody>
      </p:sp>
      <p:sp>
        <p:nvSpPr>
          <p:cNvPr id="94213" name="Line 1029"/>
          <p:cNvSpPr>
            <a:spLocks noChangeShapeType="1"/>
          </p:cNvSpPr>
          <p:nvPr/>
        </p:nvSpPr>
        <p:spPr bwMode="auto">
          <a:xfrm flipH="1">
            <a:off x="5562600" y="2362200"/>
            <a:ext cx="1371600" cy="533400"/>
          </a:xfrm>
          <a:prstGeom prst="line">
            <a:avLst/>
          </a:prstGeom>
          <a:noFill/>
          <a:ln w="28575">
            <a:solidFill>
              <a:srgbClr val="FF99CC"/>
            </a:solidFill>
            <a:round/>
            <a:headEnd type="none" w="sm" len="sm"/>
            <a:tailEnd type="triangle" w="med" len="med"/>
          </a:ln>
        </p:spPr>
        <p:txBody>
          <a:bodyPr wrap="none"/>
          <a:lstStyle/>
          <a:p>
            <a:endParaRPr lang="fr-FR"/>
          </a:p>
        </p:txBody>
      </p:sp>
      <p:sp>
        <p:nvSpPr>
          <p:cNvPr id="94214" name="Line 1030"/>
          <p:cNvSpPr>
            <a:spLocks noChangeShapeType="1"/>
          </p:cNvSpPr>
          <p:nvPr/>
        </p:nvSpPr>
        <p:spPr bwMode="auto">
          <a:xfrm flipH="1">
            <a:off x="5715000" y="3352800"/>
            <a:ext cx="1066800" cy="304800"/>
          </a:xfrm>
          <a:prstGeom prst="line">
            <a:avLst/>
          </a:prstGeom>
          <a:noFill/>
          <a:ln w="28575">
            <a:solidFill>
              <a:schemeClr val="tx2"/>
            </a:solidFill>
            <a:round/>
            <a:headEnd type="none" w="sm" len="sm"/>
            <a:tailEnd type="triangle" w="med" len="med"/>
          </a:ln>
        </p:spPr>
        <p:txBody>
          <a:bodyPr wrap="none"/>
          <a:lstStyle/>
          <a:p>
            <a:endParaRPr lang="fr-FR"/>
          </a:p>
        </p:txBody>
      </p:sp>
      <p:sp>
        <p:nvSpPr>
          <p:cNvPr id="94215" name="Text Box 1031"/>
          <p:cNvSpPr txBox="1">
            <a:spLocks noChangeArrowheads="1"/>
          </p:cNvSpPr>
          <p:nvPr/>
        </p:nvSpPr>
        <p:spPr bwMode="auto">
          <a:xfrm>
            <a:off x="6934200" y="2971800"/>
            <a:ext cx="2057400" cy="366713"/>
          </a:xfrm>
          <a:prstGeom prst="rect">
            <a:avLst/>
          </a:prstGeom>
          <a:noFill/>
          <a:ln w="12700">
            <a:noFill/>
            <a:miter lim="800000"/>
            <a:headEnd type="none" w="sm" len="sm"/>
            <a:tailEnd type="none" w="sm" len="sm"/>
          </a:ln>
        </p:spPr>
        <p:txBody>
          <a:bodyPr>
            <a:spAutoFit/>
          </a:bodyPr>
          <a:lstStyle/>
          <a:p>
            <a:pPr algn="ctr">
              <a:spcBef>
                <a:spcPct val="50000"/>
              </a:spcBef>
            </a:pPr>
            <a:r>
              <a:rPr lang="fr-FR" b="1" i="1">
                <a:solidFill>
                  <a:schemeClr val="tx2"/>
                </a:solidFill>
              </a:rPr>
              <a:t>Dalle de roulement</a:t>
            </a:r>
          </a:p>
        </p:txBody>
      </p:sp>
      <p:sp>
        <p:nvSpPr>
          <p:cNvPr id="94216" name="Line 1032"/>
          <p:cNvSpPr>
            <a:spLocks noChangeShapeType="1"/>
          </p:cNvSpPr>
          <p:nvPr/>
        </p:nvSpPr>
        <p:spPr bwMode="auto">
          <a:xfrm flipH="1">
            <a:off x="5791200" y="4876800"/>
            <a:ext cx="990600" cy="304800"/>
          </a:xfrm>
          <a:prstGeom prst="line">
            <a:avLst/>
          </a:prstGeom>
          <a:noFill/>
          <a:ln w="28575">
            <a:solidFill>
              <a:srgbClr val="00CC00"/>
            </a:solidFill>
            <a:round/>
            <a:headEnd type="none" w="sm" len="sm"/>
            <a:tailEnd type="triangle" w="med" len="med"/>
          </a:ln>
        </p:spPr>
        <p:txBody>
          <a:bodyPr wrap="none"/>
          <a:lstStyle/>
          <a:p>
            <a:endParaRPr lang="fr-FR"/>
          </a:p>
        </p:txBody>
      </p:sp>
      <p:sp>
        <p:nvSpPr>
          <p:cNvPr id="94217" name="Text Box 1033"/>
          <p:cNvSpPr txBox="1">
            <a:spLocks noChangeArrowheads="1"/>
          </p:cNvSpPr>
          <p:nvPr/>
        </p:nvSpPr>
        <p:spPr bwMode="auto">
          <a:xfrm>
            <a:off x="6934200" y="4572000"/>
            <a:ext cx="2057400" cy="366713"/>
          </a:xfrm>
          <a:prstGeom prst="rect">
            <a:avLst/>
          </a:prstGeom>
          <a:noFill/>
          <a:ln w="12700">
            <a:noFill/>
            <a:miter lim="800000"/>
            <a:headEnd type="none" w="sm" len="sm"/>
            <a:tailEnd type="none" w="sm" len="sm"/>
          </a:ln>
        </p:spPr>
        <p:txBody>
          <a:bodyPr>
            <a:spAutoFit/>
          </a:bodyPr>
          <a:lstStyle/>
          <a:p>
            <a:pPr>
              <a:spcBef>
                <a:spcPct val="50000"/>
              </a:spcBef>
            </a:pPr>
            <a:r>
              <a:rPr lang="fr-FR" b="1" i="1">
                <a:solidFill>
                  <a:srgbClr val="00B050"/>
                </a:solidFill>
              </a:rPr>
              <a:t>Mur en aile</a:t>
            </a:r>
          </a:p>
        </p:txBody>
      </p:sp>
      <p:sp>
        <p:nvSpPr>
          <p:cNvPr id="94218" name="Line 1034"/>
          <p:cNvSpPr>
            <a:spLocks noChangeShapeType="1"/>
          </p:cNvSpPr>
          <p:nvPr/>
        </p:nvSpPr>
        <p:spPr bwMode="auto">
          <a:xfrm flipH="1" flipV="1">
            <a:off x="5257800" y="5943600"/>
            <a:ext cx="1447800" cy="304800"/>
          </a:xfrm>
          <a:prstGeom prst="line">
            <a:avLst/>
          </a:prstGeom>
          <a:noFill/>
          <a:ln w="28575">
            <a:solidFill>
              <a:srgbClr val="FF0000"/>
            </a:solidFill>
            <a:round/>
            <a:headEnd/>
            <a:tailEnd type="triangle" w="med" len="med"/>
          </a:ln>
        </p:spPr>
        <p:txBody>
          <a:bodyPr wrap="none"/>
          <a:lstStyle/>
          <a:p>
            <a:endParaRPr lang="fr-FR"/>
          </a:p>
        </p:txBody>
      </p:sp>
      <p:sp>
        <p:nvSpPr>
          <p:cNvPr id="94219" name="Text Box 1036"/>
          <p:cNvSpPr txBox="1">
            <a:spLocks noChangeArrowheads="1"/>
          </p:cNvSpPr>
          <p:nvPr/>
        </p:nvSpPr>
        <p:spPr bwMode="auto">
          <a:xfrm>
            <a:off x="6934200" y="6096000"/>
            <a:ext cx="2057400" cy="366713"/>
          </a:xfrm>
          <a:prstGeom prst="rect">
            <a:avLst/>
          </a:prstGeom>
          <a:noFill/>
          <a:ln w="12700">
            <a:noFill/>
            <a:miter lim="800000"/>
            <a:headEnd type="none" w="sm" len="sm"/>
            <a:tailEnd type="none" w="sm" len="sm"/>
          </a:ln>
        </p:spPr>
        <p:txBody>
          <a:bodyPr>
            <a:spAutoFit/>
          </a:bodyPr>
          <a:lstStyle/>
          <a:p>
            <a:pPr>
              <a:spcBef>
                <a:spcPct val="50000"/>
              </a:spcBef>
            </a:pPr>
            <a:r>
              <a:rPr lang="fr-FR" b="1" i="1">
                <a:solidFill>
                  <a:srgbClr val="FF0000"/>
                </a:solidFill>
              </a:rPr>
              <a:t>Dalle radier</a:t>
            </a:r>
          </a:p>
        </p:txBody>
      </p:sp>
      <p:sp>
        <p:nvSpPr>
          <p:cNvPr id="94220" name="Text Box 1037"/>
          <p:cNvSpPr txBox="1">
            <a:spLocks noChangeArrowheads="1"/>
          </p:cNvSpPr>
          <p:nvPr/>
        </p:nvSpPr>
        <p:spPr bwMode="auto">
          <a:xfrm>
            <a:off x="2057400" y="6096000"/>
            <a:ext cx="2286000" cy="366713"/>
          </a:xfrm>
          <a:prstGeom prst="rect">
            <a:avLst/>
          </a:prstGeom>
          <a:noFill/>
          <a:ln w="12700">
            <a:noFill/>
            <a:miter lim="800000"/>
            <a:headEnd type="none" w="sm" len="sm"/>
            <a:tailEnd type="none" w="sm" len="sm"/>
          </a:ln>
        </p:spPr>
        <p:txBody>
          <a:bodyPr>
            <a:spAutoFit/>
          </a:bodyPr>
          <a:lstStyle/>
          <a:p>
            <a:pPr algn="ctr">
              <a:spcBef>
                <a:spcPct val="50000"/>
              </a:spcBef>
            </a:pPr>
            <a:r>
              <a:rPr lang="fr-FR" b="1" i="1">
                <a:solidFill>
                  <a:srgbClr val="00FF00"/>
                </a:solidFill>
              </a:rPr>
              <a:t>Vanne de régulation</a:t>
            </a:r>
          </a:p>
        </p:txBody>
      </p:sp>
      <p:sp>
        <p:nvSpPr>
          <p:cNvPr id="94221" name="Line 1038"/>
          <p:cNvSpPr>
            <a:spLocks noChangeShapeType="1"/>
          </p:cNvSpPr>
          <p:nvPr/>
        </p:nvSpPr>
        <p:spPr bwMode="auto">
          <a:xfrm flipV="1">
            <a:off x="2819400" y="5181600"/>
            <a:ext cx="1143000" cy="990600"/>
          </a:xfrm>
          <a:prstGeom prst="line">
            <a:avLst/>
          </a:prstGeom>
          <a:noFill/>
          <a:ln w="28575">
            <a:solidFill>
              <a:srgbClr val="00FF00"/>
            </a:solidFill>
            <a:round/>
            <a:headEnd type="none" w="sm" len="sm"/>
            <a:tailEnd type="triangle" w="med" len="med"/>
          </a:ln>
        </p:spPr>
        <p:txBody>
          <a:bodyPr wrap="none"/>
          <a:lstStyle/>
          <a:p>
            <a:endParaRPr lang="fr-FR"/>
          </a:p>
        </p:txBody>
      </p:sp>
      <p:sp>
        <p:nvSpPr>
          <p:cNvPr id="3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3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37" name="ZoneTexte 36"/>
          <p:cNvSpPr txBox="1"/>
          <p:nvPr/>
        </p:nvSpPr>
        <p:spPr>
          <a:xfrm>
            <a:off x="2819400" y="1143000"/>
            <a:ext cx="3657600" cy="369888"/>
          </a:xfrm>
          <a:prstGeom prst="rect">
            <a:avLst/>
          </a:prstGeom>
          <a:noFill/>
        </p:spPr>
        <p:txBody>
          <a:bodyPr>
            <a:spAutoFit/>
          </a:bodyPr>
          <a:lstStyle/>
          <a:p>
            <a:pPr algn="ctr">
              <a:defRPr/>
            </a:pPr>
            <a:r>
              <a:rPr lang="fr-FR" b="1" i="1" u="sng" dirty="0">
                <a:solidFill>
                  <a:srgbClr val="FFFF00"/>
                </a:solidFill>
                <a:effectLst>
                  <a:outerShdw blurRad="38100" dist="38100" dir="2700000" algn="tl">
                    <a:srgbClr val="000000">
                      <a:alpha val="43137"/>
                    </a:srgbClr>
                  </a:outerShdw>
                </a:effectLst>
              </a:rPr>
              <a:t>LES OUVRAGES</a:t>
            </a:r>
          </a:p>
        </p:txBody>
      </p:sp>
      <p:sp>
        <p:nvSpPr>
          <p:cNvPr id="94225" name="Rectangle 37"/>
          <p:cNvSpPr>
            <a:spLocks noChangeArrowheads="1"/>
          </p:cNvSpPr>
          <p:nvPr/>
        </p:nvSpPr>
        <p:spPr bwMode="auto">
          <a:xfrm>
            <a:off x="76200" y="1676400"/>
            <a:ext cx="8991600" cy="5029200"/>
          </a:xfrm>
          <a:prstGeom prst="rect">
            <a:avLst/>
          </a:prstGeom>
          <a:noFill/>
          <a:ln w="28575" algn="ctr">
            <a:solidFill>
              <a:srgbClr val="FF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fade">
                                      <p:cBhvr>
                                        <p:cTn id="10" dur="2000"/>
                                        <p:tgtEl>
                                          <p:spTgt spid="942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4212"/>
                                        </p:tgtEl>
                                        <p:attrNameLst>
                                          <p:attrName>style.visibility</p:attrName>
                                        </p:attrNameLst>
                                      </p:cBhvr>
                                      <p:to>
                                        <p:strVal val="visible"/>
                                      </p:to>
                                    </p:set>
                                    <p:animEffect transition="in" filter="fade">
                                      <p:cBhvr>
                                        <p:cTn id="13" dur="2000"/>
                                        <p:tgtEl>
                                          <p:spTgt spid="94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213"/>
                                        </p:tgtEl>
                                        <p:attrNameLst>
                                          <p:attrName>style.visibility</p:attrName>
                                        </p:attrNameLst>
                                      </p:cBhvr>
                                      <p:to>
                                        <p:strVal val="visible"/>
                                      </p:to>
                                    </p:set>
                                    <p:animEffect transition="in" filter="fade">
                                      <p:cBhvr>
                                        <p:cTn id="16" dur="2000"/>
                                        <p:tgtEl>
                                          <p:spTgt spid="942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214"/>
                                        </p:tgtEl>
                                        <p:attrNameLst>
                                          <p:attrName>style.visibility</p:attrName>
                                        </p:attrNameLst>
                                      </p:cBhvr>
                                      <p:to>
                                        <p:strVal val="visible"/>
                                      </p:to>
                                    </p:set>
                                    <p:animEffect transition="in" filter="fade">
                                      <p:cBhvr>
                                        <p:cTn id="19" dur="2000"/>
                                        <p:tgtEl>
                                          <p:spTgt spid="942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4215"/>
                                        </p:tgtEl>
                                        <p:attrNameLst>
                                          <p:attrName>style.visibility</p:attrName>
                                        </p:attrNameLst>
                                      </p:cBhvr>
                                      <p:to>
                                        <p:strVal val="visible"/>
                                      </p:to>
                                    </p:set>
                                    <p:animEffect transition="in" filter="fade">
                                      <p:cBhvr>
                                        <p:cTn id="22" dur="2000"/>
                                        <p:tgtEl>
                                          <p:spTgt spid="942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4216"/>
                                        </p:tgtEl>
                                        <p:attrNameLst>
                                          <p:attrName>style.visibility</p:attrName>
                                        </p:attrNameLst>
                                      </p:cBhvr>
                                      <p:to>
                                        <p:strVal val="visible"/>
                                      </p:to>
                                    </p:set>
                                    <p:animEffect transition="in" filter="fade">
                                      <p:cBhvr>
                                        <p:cTn id="25" dur="2000"/>
                                        <p:tgtEl>
                                          <p:spTgt spid="942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217"/>
                                        </p:tgtEl>
                                        <p:attrNameLst>
                                          <p:attrName>style.visibility</p:attrName>
                                        </p:attrNameLst>
                                      </p:cBhvr>
                                      <p:to>
                                        <p:strVal val="visible"/>
                                      </p:to>
                                    </p:set>
                                    <p:animEffect transition="in" filter="fade">
                                      <p:cBhvr>
                                        <p:cTn id="28" dur="2000"/>
                                        <p:tgtEl>
                                          <p:spTgt spid="942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218"/>
                                        </p:tgtEl>
                                        <p:attrNameLst>
                                          <p:attrName>style.visibility</p:attrName>
                                        </p:attrNameLst>
                                      </p:cBhvr>
                                      <p:to>
                                        <p:strVal val="visible"/>
                                      </p:to>
                                    </p:set>
                                    <p:animEffect transition="in" filter="fade">
                                      <p:cBhvr>
                                        <p:cTn id="31" dur="2000"/>
                                        <p:tgtEl>
                                          <p:spTgt spid="942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4219"/>
                                        </p:tgtEl>
                                        <p:attrNameLst>
                                          <p:attrName>style.visibility</p:attrName>
                                        </p:attrNameLst>
                                      </p:cBhvr>
                                      <p:to>
                                        <p:strVal val="visible"/>
                                      </p:to>
                                    </p:set>
                                    <p:animEffect transition="in" filter="fade">
                                      <p:cBhvr>
                                        <p:cTn id="34" dur="2000"/>
                                        <p:tgtEl>
                                          <p:spTgt spid="942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4220"/>
                                        </p:tgtEl>
                                        <p:attrNameLst>
                                          <p:attrName>style.visibility</p:attrName>
                                        </p:attrNameLst>
                                      </p:cBhvr>
                                      <p:to>
                                        <p:strVal val="visible"/>
                                      </p:to>
                                    </p:set>
                                    <p:animEffect transition="in" filter="fade">
                                      <p:cBhvr>
                                        <p:cTn id="37" dur="2000"/>
                                        <p:tgtEl>
                                          <p:spTgt spid="942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221"/>
                                        </p:tgtEl>
                                        <p:attrNameLst>
                                          <p:attrName>style.visibility</p:attrName>
                                        </p:attrNameLst>
                                      </p:cBhvr>
                                      <p:to>
                                        <p:strVal val="visible"/>
                                      </p:to>
                                    </p:set>
                                    <p:animEffect transition="in" filter="fade">
                                      <p:cBhvr>
                                        <p:cTn id="40" dur="2000"/>
                                        <p:tgtEl>
                                          <p:spTgt spid="942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225"/>
                                        </p:tgtEl>
                                        <p:attrNameLst>
                                          <p:attrName>style.visibility</p:attrName>
                                        </p:attrNameLst>
                                      </p:cBhvr>
                                      <p:to>
                                        <p:strVal val="visible"/>
                                      </p:to>
                                    </p:set>
                                    <p:animEffect transition="in" filter="fade">
                                      <p:cBhvr>
                                        <p:cTn id="43" dur="2000"/>
                                        <p:tgtEl>
                                          <p:spTgt spid="9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4212" grpId="0"/>
      <p:bldP spid="94213" grpId="0" animBg="1"/>
      <p:bldP spid="94214" grpId="0" animBg="1"/>
      <p:bldP spid="94215" grpId="0"/>
      <p:bldP spid="94216" grpId="0" animBg="1"/>
      <p:bldP spid="94217" grpId="0"/>
      <p:bldP spid="94218" grpId="0" animBg="1"/>
      <p:bldP spid="94219" grpId="0"/>
      <p:bldP spid="94220" grpId="0"/>
      <p:bldP spid="94221" grpId="0" animBg="1"/>
      <p:bldP spid="94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428604"/>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5237" name="Picture 19" descr="Scan0036"/>
          <p:cNvPicPr>
            <a:picLocks noChangeAspect="1" noChangeArrowheads="1"/>
          </p:cNvPicPr>
          <p:nvPr/>
        </p:nvPicPr>
        <p:blipFill>
          <a:blip r:embed="rId3" cstate="email"/>
          <a:srcRect/>
          <a:stretch>
            <a:fillRect/>
          </a:stretch>
        </p:blipFill>
        <p:spPr bwMode="auto">
          <a:xfrm>
            <a:off x="533400" y="857232"/>
            <a:ext cx="8077200" cy="5908675"/>
          </a:xfrm>
          <a:prstGeom prst="rect">
            <a:avLst/>
          </a:prstGeom>
          <a:noFill/>
          <a:ln w="28575">
            <a:solidFill>
              <a:srgbClr val="FF0000"/>
            </a:solidFill>
            <a:miter lim="800000"/>
            <a:headEnd/>
            <a:tailEnd/>
          </a:ln>
        </p:spPr>
      </p:pic>
      <p:sp>
        <p:nvSpPr>
          <p:cNvPr id="24" name="ZoneTexte 23"/>
          <p:cNvSpPr txBox="1"/>
          <p:nvPr/>
        </p:nvSpPr>
        <p:spPr>
          <a:xfrm>
            <a:off x="4419600" y="1371600"/>
            <a:ext cx="3657600" cy="369888"/>
          </a:xfrm>
          <a:prstGeom prst="rect">
            <a:avLst/>
          </a:prstGeom>
          <a:noFill/>
        </p:spPr>
        <p:txBody>
          <a:bodyPr>
            <a:spAutoFit/>
          </a:bodyPr>
          <a:lstStyle/>
          <a:p>
            <a:pPr algn="ctr">
              <a:defRPr/>
            </a:pPr>
            <a:r>
              <a:rPr lang="fr-FR" b="1" i="1" u="sng" dirty="0">
                <a:solidFill>
                  <a:schemeClr val="accent4">
                    <a:lumMod val="10000"/>
                  </a:schemeClr>
                </a:solidFill>
                <a:effectLst>
                  <a:outerShdw blurRad="38100" dist="38100" dir="2700000" algn="tl">
                    <a:srgbClr val="000000">
                      <a:alpha val="43137"/>
                    </a:srgbClr>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fade">
                                      <p:cBhvr>
                                        <p:cTn id="7" dur="2000"/>
                                        <p:tgtEl>
                                          <p:spTgt spid="952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96261" name="Picture 2" descr="Scan0037"/>
          <p:cNvPicPr>
            <a:picLocks noChangeAspect="1" noChangeArrowheads="1"/>
          </p:cNvPicPr>
          <p:nvPr/>
        </p:nvPicPr>
        <p:blipFill>
          <a:blip r:embed="rId3" cstate="email"/>
          <a:srcRect/>
          <a:stretch>
            <a:fillRect/>
          </a:stretch>
        </p:blipFill>
        <p:spPr bwMode="auto">
          <a:xfrm>
            <a:off x="228600" y="1066800"/>
            <a:ext cx="8701088" cy="5562600"/>
          </a:xfrm>
          <a:prstGeom prst="rect">
            <a:avLst/>
          </a:prstGeom>
          <a:noFill/>
          <a:ln w="28575">
            <a:solidFill>
              <a:srgbClr val="FF0000"/>
            </a:solidFill>
            <a:miter lim="800000"/>
            <a:headEnd/>
            <a:tailEnd/>
          </a:ln>
        </p:spPr>
      </p:pic>
      <p:sp>
        <p:nvSpPr>
          <p:cNvPr id="9" name="ZoneTexte 8"/>
          <p:cNvSpPr txBox="1"/>
          <p:nvPr/>
        </p:nvSpPr>
        <p:spPr>
          <a:xfrm>
            <a:off x="5257800" y="2286000"/>
            <a:ext cx="3657600" cy="369888"/>
          </a:xfrm>
          <a:prstGeom prst="rect">
            <a:avLst/>
          </a:prstGeom>
          <a:noFill/>
        </p:spPr>
        <p:txBody>
          <a:bodyPr>
            <a:spAutoFit/>
          </a:bodyPr>
          <a:lstStyle/>
          <a:p>
            <a:pPr algn="ctr">
              <a:defRPr/>
            </a:pPr>
            <a:r>
              <a:rPr lang="fr-FR" b="1" i="1" u="sng" dirty="0">
                <a:solidFill>
                  <a:schemeClr val="accent4">
                    <a:lumMod val="10000"/>
                  </a:schemeClr>
                </a:solidFill>
                <a:effectLst>
                  <a:outerShdw blurRad="38100" dist="38100" dir="2700000" algn="tl">
                    <a:srgbClr val="000000">
                      <a:alpha val="43137"/>
                    </a:srgbClr>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fade">
                                      <p:cBhvr>
                                        <p:cTn id="7" dur="2000"/>
                                        <p:tgtEl>
                                          <p:spTgt spid="96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611</Words>
  <Application>Microsoft Office PowerPoint</Application>
  <PresentationFormat>On-screen Show (4:3)</PresentationFormat>
  <Paragraphs>180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24</cp:revision>
  <dcterms:created xsi:type="dcterms:W3CDTF">2010-02-02T23:13:12Z</dcterms:created>
  <dcterms:modified xsi:type="dcterms:W3CDTF">2011-12-08T02:21:11Z</dcterms:modified>
</cp:coreProperties>
</file>